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handoutMasterIdLst>
    <p:handoutMasterId r:id="rId36"/>
  </p:handoutMasterIdLst>
  <p:sldIdLst>
    <p:sldId id="261" r:id="rId3"/>
    <p:sldId id="262" r:id="rId4"/>
    <p:sldId id="297" r:id="rId5"/>
    <p:sldId id="267" r:id="rId6"/>
    <p:sldId id="301" r:id="rId7"/>
    <p:sldId id="271" r:id="rId8"/>
    <p:sldId id="303" r:id="rId9"/>
    <p:sldId id="302" r:id="rId10"/>
    <p:sldId id="304" r:id="rId11"/>
    <p:sldId id="276" r:id="rId12"/>
    <p:sldId id="307" r:id="rId13"/>
    <p:sldId id="314" r:id="rId14"/>
    <p:sldId id="315" r:id="rId15"/>
    <p:sldId id="318" r:id="rId16"/>
    <p:sldId id="319" r:id="rId17"/>
    <p:sldId id="320" r:id="rId18"/>
    <p:sldId id="323" r:id="rId19"/>
    <p:sldId id="324" r:id="rId20"/>
    <p:sldId id="322" r:id="rId21"/>
    <p:sldId id="321" r:id="rId22"/>
    <p:sldId id="325" r:id="rId23"/>
    <p:sldId id="329" r:id="rId24"/>
    <p:sldId id="330" r:id="rId25"/>
    <p:sldId id="331" r:id="rId26"/>
    <p:sldId id="332" r:id="rId27"/>
    <p:sldId id="277" r:id="rId28"/>
    <p:sldId id="328" r:id="rId29"/>
    <p:sldId id="334" r:id="rId30"/>
    <p:sldId id="337" r:id="rId31"/>
    <p:sldId id="338" r:id="rId32"/>
    <p:sldId id="339" r:id="rId33"/>
    <p:sldId id="280" r:id="rId34"/>
  </p:sldIdLst>
  <p:sldSz cx="12192000" cy="6858000"/>
  <p:notesSz cx="9144000" cy="6858000"/>
  <p:embeddedFontLst>
    <p:embeddedFont>
      <p:font typeface="Calibri" panose="020F0502020204030204" pitchFamily="34" charset="0"/>
      <p:regular r:id="rId40"/>
    </p:embeddedFont>
    <p:embeddedFont>
      <p:font typeface="微软雅黑" panose="020B0503020204020204" pitchFamily="34" charset="-122"/>
      <p:regular r:id="rId41"/>
    </p:embeddedFont>
    <p:embeddedFont>
      <p:font typeface="黑体" panose="02010609060101010101" pitchFamily="49" charset="-122"/>
      <p:regular r:id="rId42"/>
    </p:embeddedFont>
    <p:embeddedFont>
      <p:font typeface="Arial Narrow" panose="020B0606020202030204" pitchFamily="34" charset="0"/>
      <p:regular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4" pos="3840" userDrawn="1">
          <p15:clr>
            <a:srgbClr val="A4A3A4"/>
          </p15:clr>
        </p15:guide>
        <p15:guide id="5" pos="7061" userDrawn="1">
          <p15:clr>
            <a:srgbClr val="A4A3A4"/>
          </p15:clr>
        </p15:guide>
        <p15:guide id="6" pos="6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4DD"/>
    <a:srgbClr val="20517C"/>
    <a:srgbClr val="E8EAE9"/>
    <a:srgbClr val="FFFFFF"/>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1" autoAdjust="0"/>
    <p:restoredTop sz="85766" autoAdjust="0"/>
  </p:normalViewPr>
  <p:slideViewPr>
    <p:cSldViewPr showGuides="1">
      <p:cViewPr varScale="1">
        <p:scale>
          <a:sx n="88" d="100"/>
          <a:sy n="88" d="100"/>
        </p:scale>
        <p:origin x="319" y="68"/>
      </p:cViewPr>
      <p:guideLst>
        <p:guide orient="horz" pos="2160"/>
        <p:guide pos="3840"/>
        <p:guide pos="7061"/>
        <p:guide pos="619"/>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6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6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6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KSO_Shape"/>
          <p:cNvSpPr/>
          <p:nvPr userDrawn="1"/>
        </p:nvSpPr>
        <p:spPr bwMode="auto">
          <a:xfrm>
            <a:off x="8040216" y="2564904"/>
            <a:ext cx="3313621"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p>
        </p:txBody>
      </p:sp>
      <p:sp>
        <p:nvSpPr>
          <p:cNvPr id="146" name="文本占位符 145"/>
          <p:cNvSpPr>
            <a:spLocks noGrp="1"/>
          </p:cNvSpPr>
          <p:nvPr>
            <p:ph type="body" sz="quarter" idx="10" hasCustomPrompt="1"/>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毕业论文答辩</a:t>
            </a:r>
            <a:r>
              <a:rPr lang="en-US" altLang="zh-CN" dirty="0"/>
              <a:t>PPT</a:t>
            </a:r>
            <a:r>
              <a:rPr lang="zh-CN" altLang="en-US" dirty="0"/>
              <a:t>模板</a:t>
            </a:r>
            <a:endParaRPr lang="zh-CN" altLang="en-US" dirty="0"/>
          </a:p>
        </p:txBody>
      </p:sp>
      <p:sp>
        <p:nvSpPr>
          <p:cNvPr id="149" name="文本占位符 148"/>
          <p:cNvSpPr>
            <a:spLocks noGrp="1"/>
          </p:cNvSpPr>
          <p:nvPr>
            <p:ph type="body" sz="quarter" idx="11" hasCustomPrompt="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学院：金融学院</a:t>
            </a:r>
            <a:endParaRPr lang="zh-CN" altLang="en-US" dirty="0"/>
          </a:p>
        </p:txBody>
      </p:sp>
      <p:sp>
        <p:nvSpPr>
          <p:cNvPr id="150" name="文本占位符 148"/>
          <p:cNvSpPr>
            <a:spLocks noGrp="1"/>
          </p:cNvSpPr>
          <p:nvPr>
            <p:ph type="body" sz="quarter" idx="12" hasCustomPrompt="1"/>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专业：国际金融</a:t>
            </a:r>
            <a:endParaRPr lang="zh-CN" altLang="en-US" dirty="0"/>
          </a:p>
        </p:txBody>
      </p:sp>
      <p:sp>
        <p:nvSpPr>
          <p:cNvPr id="151" name="文本占位符 148"/>
          <p:cNvSpPr>
            <a:spLocks noGrp="1"/>
          </p:cNvSpPr>
          <p:nvPr>
            <p:ph type="body" sz="quarter" idx="13" hasCustomPrompt="1"/>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答辩人：北纬君</a:t>
            </a:r>
            <a:endParaRPr lang="zh-CN" altLang="en-US" dirty="0"/>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指导老师：北纬君</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endParaRPr lang="zh-CN" altLang="en-US" sz="6000" b="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endParaRPr lang="zh-CN" altLang="en-US" dirty="0"/>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endParaRPr lang="zh-CN" altLang="en-US" dirty="0"/>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endParaRPr lang="zh-CN" altLang="en-US" dirty="0"/>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endParaRPr lang="zh-CN" altLang="en-US" dirty="0"/>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sp>
        <p:nvSpPr>
          <p:cNvPr id="57" name="矩形 56"/>
          <p:cNvSpPr/>
          <p:nvPr userDrawn="1"/>
        </p:nvSpPr>
        <p:spPr>
          <a:xfrm>
            <a:off x="-24680" y="0"/>
            <a:ext cx="12216680" cy="126876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5661248"/>
            <a:ext cx="12216680" cy="119564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0"/>
            <a:ext cx="1221668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159896" y="1916832"/>
            <a:ext cx="2232248" cy="503237"/>
          </a:xfrm>
        </p:spPr>
        <p:txBody>
          <a:bodyPr/>
          <a:lstStyle/>
          <a:p>
            <a:r>
              <a:rPr lang="en-US" altLang="zh-CN" dirty="0"/>
              <a:t>PART  01</a:t>
            </a:r>
            <a:endParaRPr lang="zh-CN" altLang="en-US" dirty="0"/>
          </a:p>
        </p:txBody>
      </p:sp>
      <p:sp>
        <p:nvSpPr>
          <p:cNvPr id="3" name="文本占位符 2"/>
          <p:cNvSpPr>
            <a:spLocks noGrp="1"/>
          </p:cNvSpPr>
          <p:nvPr>
            <p:ph type="body" sz="quarter" idx="12"/>
          </p:nvPr>
        </p:nvSpPr>
        <p:spPr>
          <a:xfrm>
            <a:off x="5159896" y="2681434"/>
            <a:ext cx="2232248" cy="503237"/>
          </a:xfrm>
        </p:spPr>
        <p:txBody>
          <a:bodyPr/>
          <a:lstStyle/>
          <a:p>
            <a:r>
              <a:rPr lang="en-US" altLang="zh-CN" dirty="0"/>
              <a:t>PART  02</a:t>
            </a:r>
            <a:endParaRPr lang="zh-CN" altLang="en-US" dirty="0"/>
          </a:p>
        </p:txBody>
      </p:sp>
      <p:sp>
        <p:nvSpPr>
          <p:cNvPr id="4" name="文本占位符 3"/>
          <p:cNvSpPr>
            <a:spLocks noGrp="1"/>
          </p:cNvSpPr>
          <p:nvPr>
            <p:ph type="body" sz="quarter" idx="13"/>
          </p:nvPr>
        </p:nvSpPr>
        <p:spPr>
          <a:xfrm>
            <a:off x="5159896" y="3446036"/>
            <a:ext cx="2232248" cy="503237"/>
          </a:xfrm>
        </p:spPr>
        <p:txBody>
          <a:bodyPr/>
          <a:lstStyle/>
          <a:p>
            <a:r>
              <a:rPr lang="en-US" altLang="zh-CN" dirty="0"/>
              <a:t>PART  03</a:t>
            </a:r>
            <a:endParaRPr lang="zh-CN" altLang="en-US" dirty="0"/>
          </a:p>
          <a:p>
            <a:endParaRPr lang="zh-CN" altLang="en-US" dirty="0"/>
          </a:p>
        </p:txBody>
      </p:sp>
      <p:sp>
        <p:nvSpPr>
          <p:cNvPr id="5" name="文本占位符 4"/>
          <p:cNvSpPr>
            <a:spLocks noGrp="1"/>
          </p:cNvSpPr>
          <p:nvPr>
            <p:ph type="body" sz="quarter" idx="14"/>
          </p:nvPr>
        </p:nvSpPr>
        <p:spPr>
          <a:xfrm>
            <a:off x="5159896" y="4210638"/>
            <a:ext cx="2232248" cy="503237"/>
          </a:xfrm>
        </p:spPr>
        <p:txBody>
          <a:bodyPr/>
          <a:lstStyle/>
          <a:p>
            <a:r>
              <a:rPr lang="en-US" altLang="zh-CN" dirty="0"/>
              <a:t>PART  04</a:t>
            </a:r>
            <a:endParaRPr lang="zh-CN" altLang="en-US" dirty="0"/>
          </a:p>
          <a:p>
            <a:endParaRPr lang="zh-CN" altLang="en-US" dirty="0"/>
          </a:p>
        </p:txBody>
      </p:sp>
      <p:sp>
        <p:nvSpPr>
          <p:cNvPr id="6" name="文本占位符 5"/>
          <p:cNvSpPr>
            <a:spLocks noGrp="1"/>
          </p:cNvSpPr>
          <p:nvPr>
            <p:ph type="body" sz="quarter" idx="15"/>
          </p:nvPr>
        </p:nvSpPr>
        <p:spPr>
          <a:xfrm>
            <a:off x="5159896" y="4975240"/>
            <a:ext cx="2232248" cy="503237"/>
          </a:xfrm>
        </p:spPr>
        <p:txBody>
          <a:bodyPr/>
          <a:lstStyle/>
          <a:p>
            <a:r>
              <a:rPr lang="en-US" altLang="zh-CN" dirty="0"/>
              <a:t>PART  05</a:t>
            </a:r>
            <a:endParaRPr lang="zh-CN" altLang="en-US" dirty="0"/>
          </a:p>
          <a:p>
            <a:endParaRPr lang="zh-CN" altLang="en-US" dirty="0"/>
          </a:p>
        </p:txBody>
      </p:sp>
      <p:sp>
        <p:nvSpPr>
          <p:cNvPr id="8" name="文本占位符 7"/>
          <p:cNvSpPr>
            <a:spLocks noGrp="1"/>
          </p:cNvSpPr>
          <p:nvPr>
            <p:ph type="body" sz="quarter" idx="17"/>
          </p:nvPr>
        </p:nvSpPr>
        <p:spPr>
          <a:xfrm>
            <a:off x="7392144" y="1916832"/>
            <a:ext cx="2232248" cy="503237"/>
          </a:xfrm>
        </p:spPr>
        <p:txBody>
          <a:bodyPr/>
          <a:lstStyle/>
          <a:p>
            <a:r>
              <a:rPr lang="zh-CN" altLang="en-US" dirty="0"/>
              <a:t>项目简介</a:t>
            </a:r>
            <a:endParaRPr lang="zh-CN" altLang="en-US" dirty="0"/>
          </a:p>
        </p:txBody>
      </p:sp>
      <p:sp>
        <p:nvSpPr>
          <p:cNvPr id="9" name="文本占位符 8"/>
          <p:cNvSpPr>
            <a:spLocks noGrp="1"/>
          </p:cNvSpPr>
          <p:nvPr>
            <p:ph type="body" sz="quarter" idx="18"/>
          </p:nvPr>
        </p:nvSpPr>
        <p:spPr>
          <a:xfrm>
            <a:off x="7392144" y="2678494"/>
            <a:ext cx="3960440" cy="481300"/>
          </a:xfrm>
        </p:spPr>
        <p:txBody>
          <a:bodyPr/>
          <a:lstStyle/>
          <a:p>
            <a:r>
              <a:rPr lang="zh-CN" altLang="en-US" dirty="0"/>
              <a:t>应用技术</a:t>
            </a:r>
            <a:endParaRPr lang="zh-CN" altLang="en-US" dirty="0"/>
          </a:p>
        </p:txBody>
      </p:sp>
      <p:sp>
        <p:nvSpPr>
          <p:cNvPr id="10" name="文本占位符 9"/>
          <p:cNvSpPr>
            <a:spLocks noGrp="1"/>
          </p:cNvSpPr>
          <p:nvPr>
            <p:ph type="body" sz="quarter" idx="19"/>
          </p:nvPr>
        </p:nvSpPr>
        <p:spPr>
          <a:xfrm>
            <a:off x="7392144" y="3442775"/>
            <a:ext cx="3168352" cy="503237"/>
          </a:xfrm>
        </p:spPr>
        <p:txBody>
          <a:bodyPr/>
          <a:lstStyle/>
          <a:p>
            <a:r>
              <a:rPr lang="zh-CN" altLang="en-US" dirty="0"/>
              <a:t>数据采集及清洗</a:t>
            </a:r>
            <a:endParaRPr lang="zh-CN" altLang="en-US" dirty="0"/>
          </a:p>
        </p:txBody>
      </p:sp>
      <p:sp>
        <p:nvSpPr>
          <p:cNvPr id="11" name="文本占位符 10"/>
          <p:cNvSpPr>
            <a:spLocks noGrp="1"/>
          </p:cNvSpPr>
          <p:nvPr>
            <p:ph type="body" sz="quarter" idx="20"/>
          </p:nvPr>
        </p:nvSpPr>
        <p:spPr>
          <a:xfrm>
            <a:off x="7392144" y="4210869"/>
            <a:ext cx="3168352" cy="503237"/>
          </a:xfrm>
        </p:spPr>
        <p:txBody>
          <a:bodyPr/>
          <a:lstStyle/>
          <a:p>
            <a:r>
              <a:rPr lang="zh-CN" altLang="en-US" dirty="0"/>
              <a:t>数据可视化分析</a:t>
            </a:r>
            <a:endParaRPr lang="zh-CN" altLang="en-US" dirty="0"/>
          </a:p>
        </p:txBody>
      </p:sp>
      <p:sp>
        <p:nvSpPr>
          <p:cNvPr id="12" name="文本占位符 11"/>
          <p:cNvSpPr>
            <a:spLocks noGrp="1"/>
          </p:cNvSpPr>
          <p:nvPr>
            <p:ph type="body" sz="quarter" idx="21"/>
          </p:nvPr>
        </p:nvSpPr>
        <p:spPr>
          <a:xfrm>
            <a:off x="7392144" y="4988039"/>
            <a:ext cx="3168352" cy="503237"/>
          </a:xfrm>
        </p:spPr>
        <p:txBody>
          <a:bodyPr/>
          <a:lstStyle/>
          <a:p>
            <a:r>
              <a:rPr lang="zh-CN" altLang="en-US" dirty="0"/>
              <a:t>数据聚类分析</a:t>
            </a:r>
            <a:endParaRPr lang="zh-CN" altLang="en-US" dirty="0"/>
          </a:p>
        </p:txBody>
      </p:sp>
      <p:cxnSp>
        <p:nvCxnSpPr>
          <p:cNvPr id="21" name="直接连接符 20"/>
          <p:cNvCxnSpPr/>
          <p:nvPr/>
        </p:nvCxnSpPr>
        <p:spPr>
          <a:xfrm flipV="1">
            <a:off x="6672064" y="5805264"/>
            <a:ext cx="432048" cy="432048"/>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FORE  </a:t>
            </a:r>
            <a:endParaRPr lang="zh-CN" altLang="en-US" dirty="0"/>
          </a:p>
        </p:txBody>
      </p:sp>
      <p:sp>
        <p:nvSpPr>
          <p:cNvPr id="4" name="文本占位符 3"/>
          <p:cNvSpPr>
            <a:spLocks noGrp="1"/>
          </p:cNvSpPr>
          <p:nvPr>
            <p:ph type="body" sz="quarter" idx="12"/>
          </p:nvPr>
        </p:nvSpPr>
        <p:spPr/>
        <p:txBody>
          <a:bodyPr/>
          <a:lstStyle/>
          <a:p>
            <a:r>
              <a:rPr lang="zh-CN" altLang="en-US" dirty="0"/>
              <a:t>数据可视化分析</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623392" y="1484784"/>
            <a:ext cx="10333148" cy="5905848"/>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4.1</a:t>
            </a:r>
            <a:r>
              <a:rPr lang="zh-CN" altLang="en-US" sz="3200" b="1" dirty="0">
                <a:latin typeface="宋体" pitchFamily="2" charset="-122"/>
                <a:ea typeface="宋体" pitchFamily="2" charset="-122"/>
              </a:rPr>
              <a:t>数据可视化分析基本步骤</a:t>
            </a:r>
            <a:endParaRPr lang="en-US" altLang="zh-CN" sz="3200" b="1"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a:p>
            <a:pPr>
              <a:lnSpc>
                <a:spcPct val="120000"/>
              </a:lnSpc>
            </a:pPr>
            <a:r>
              <a:rPr lang="zh-CN" altLang="en-US" dirty="0">
                <a:latin typeface="宋体" pitchFamily="2" charset="-122"/>
                <a:ea typeface="宋体" pitchFamily="2" charset="-122"/>
              </a:rPr>
              <a:t>    该阶段主要是对数据从整体上做一个探索性分析并把数据进行可视化呈现，</a:t>
            </a:r>
            <a:r>
              <a:rPr lang="zh-CN" altLang="en-US" sz="2000" b="1" dirty="0">
                <a:latin typeface="宋体" pitchFamily="2" charset="-122"/>
                <a:ea typeface="宋体" pitchFamily="2" charset="-122"/>
              </a:rPr>
              <a:t>帮助人们更好、更直观的认识数据</a:t>
            </a:r>
            <a:r>
              <a:rPr lang="zh-CN" altLang="en-US" dirty="0">
                <a:latin typeface="宋体" pitchFamily="2" charset="-122"/>
                <a:ea typeface="宋体" pitchFamily="2" charset="-122"/>
              </a:rPr>
              <a:t>，把隐藏在大量数据背后的信息集中和提炼出来，总结出所研究对象的内在规律。我们主要对二手房房源的</a:t>
            </a:r>
            <a:r>
              <a:rPr lang="zh-CN" altLang="en-US" b="1" dirty="0">
                <a:latin typeface="宋体" pitchFamily="2" charset="-122"/>
                <a:ea typeface="宋体" pitchFamily="2" charset="-122"/>
              </a:rPr>
              <a:t>总价、单价、面积、户型、地区</a:t>
            </a:r>
            <a:r>
              <a:rPr lang="zh-CN" altLang="en-US" dirty="0">
                <a:latin typeface="宋体" pitchFamily="2" charset="-122"/>
                <a:ea typeface="宋体" pitchFamily="2" charset="-122"/>
              </a:rPr>
              <a:t>等数据项进行分析。数据可视化分析主要步骤如下：</a:t>
            </a:r>
            <a:endParaRPr lang="en-US" altLang="zh-CN" dirty="0">
              <a:latin typeface="宋体" pitchFamily="2" charset="-122"/>
              <a:ea typeface="宋体" pitchFamily="2" charset="-122"/>
            </a:endParaRPr>
          </a:p>
          <a:p>
            <a:pPr lvl="1">
              <a:lnSpc>
                <a:spcPct val="120000"/>
              </a:lnSpc>
            </a:pPr>
            <a:r>
              <a:rPr lang="en-US" altLang="zh-CN" sz="2400" dirty="0">
                <a:latin typeface="宋体" pitchFamily="2" charset="-122"/>
                <a:ea typeface="宋体" pitchFamily="2" charset="-122"/>
              </a:rPr>
              <a:t>   </a:t>
            </a:r>
            <a:r>
              <a:rPr lang="en-US" altLang="zh-CN" dirty="0">
                <a:latin typeface="宋体" pitchFamily="2" charset="-122"/>
                <a:ea typeface="宋体" pitchFamily="2" charset="-122"/>
              </a:rPr>
              <a:t>1</a:t>
            </a:r>
            <a:r>
              <a:rPr lang="zh-CN" altLang="en-US" dirty="0">
                <a:latin typeface="宋体" pitchFamily="2" charset="-122"/>
                <a:ea typeface="宋体" pitchFamily="2" charset="-122"/>
              </a:rPr>
              <a:t>）数据加载</a:t>
            </a:r>
            <a:endParaRPr lang="en-US" altLang="zh-CN" dirty="0">
              <a:latin typeface="宋体" pitchFamily="2" charset="-122"/>
              <a:ea typeface="宋体" pitchFamily="2" charset="-122"/>
            </a:endParaRPr>
          </a:p>
          <a:p>
            <a:pPr marL="1657350" lvl="3" indent="-285750">
              <a:lnSpc>
                <a:spcPct val="120000"/>
              </a:lnSpc>
              <a:buFont typeface="Arial" panose="020B0604020202090204" pitchFamily="34" charset="0"/>
              <a:buChar char="•"/>
            </a:pPr>
            <a:r>
              <a:rPr lang="zh-CN" altLang="en-US" dirty="0">
                <a:latin typeface="黑体" panose="02010609060101010101" pitchFamily="49" charset="-122"/>
                <a:ea typeface="黑体" panose="02010609060101010101" pitchFamily="49" charset="-122"/>
              </a:rPr>
              <a:t>数据项的行列索引的处理</a:t>
            </a:r>
            <a:endParaRPr lang="zh-CN" altLang="en-US" dirty="0">
              <a:latin typeface="黑体" panose="02010609060101010101" pitchFamily="49" charset="-122"/>
              <a:ea typeface="黑体" panose="02010609060101010101" pitchFamily="49" charset="-122"/>
            </a:endParaRPr>
          </a:p>
          <a:p>
            <a:pPr marL="1657350" lvl="3" indent="-285750">
              <a:lnSpc>
                <a:spcPct val="120000"/>
              </a:lnSpc>
              <a:buFont typeface="Arial" panose="020B0604020202090204" pitchFamily="34" charset="0"/>
              <a:buChar char="•"/>
            </a:pPr>
            <a:r>
              <a:rPr lang="zh-CN" altLang="en-US" dirty="0">
                <a:latin typeface="黑体" panose="02010609060101010101" pitchFamily="49" charset="-122"/>
                <a:ea typeface="黑体" panose="02010609060101010101" pitchFamily="49" charset="-122"/>
              </a:rPr>
              <a:t>数据类型推断和数据转换</a:t>
            </a:r>
            <a:endParaRPr lang="zh-CN" altLang="en-US" dirty="0">
              <a:latin typeface="黑体" panose="02010609060101010101" pitchFamily="49" charset="-122"/>
              <a:ea typeface="黑体" panose="02010609060101010101" pitchFamily="49" charset="-122"/>
            </a:endParaRPr>
          </a:p>
          <a:p>
            <a:pPr marL="1657350" lvl="3" indent="-285750">
              <a:lnSpc>
                <a:spcPct val="120000"/>
              </a:lnSpc>
              <a:buFont typeface="Arial" panose="020B0604020202090204" pitchFamily="34" charset="0"/>
              <a:buChar char="•"/>
            </a:pPr>
            <a:r>
              <a:rPr lang="zh-CN" altLang="en-US" dirty="0">
                <a:latin typeface="黑体" panose="02010609060101010101" pitchFamily="49" charset="-122"/>
                <a:ea typeface="黑体" panose="02010609060101010101" pitchFamily="49" charset="-122"/>
              </a:rPr>
              <a:t>缺失值的处理</a:t>
            </a:r>
            <a:endParaRPr lang="zh-CN" altLang="en-US" dirty="0">
              <a:latin typeface="宋体" pitchFamily="2" charset="-122"/>
              <a:ea typeface="宋体" pitchFamily="2" charset="-122"/>
            </a:endParaRPr>
          </a:p>
          <a:p>
            <a:pPr lvl="1">
              <a:lnSpc>
                <a:spcPct val="120000"/>
              </a:lnSpc>
            </a:pPr>
            <a:r>
              <a:rPr lang="en-US" altLang="zh-CN" dirty="0">
                <a:latin typeface="宋体" pitchFamily="2" charset="-122"/>
                <a:ea typeface="宋体" pitchFamily="2" charset="-122"/>
              </a:rPr>
              <a:t>    2</a:t>
            </a:r>
            <a:r>
              <a:rPr lang="zh-CN" altLang="en-US" dirty="0">
                <a:latin typeface="宋体" pitchFamily="2" charset="-122"/>
                <a:ea typeface="宋体" pitchFamily="2" charset="-122"/>
              </a:rPr>
              <a:t>）数据转换与运算</a:t>
            </a:r>
            <a:endParaRPr lang="zh-CN" altLang="en-US" dirty="0">
              <a:latin typeface="宋体" pitchFamily="2" charset="-122"/>
              <a:ea typeface="宋体" pitchFamily="2" charset="-122"/>
            </a:endParaRPr>
          </a:p>
          <a:p>
            <a:pPr lvl="1">
              <a:lnSpc>
                <a:spcPct val="120000"/>
              </a:lnSpc>
            </a:pPr>
            <a:r>
              <a:rPr lang="en-US" altLang="zh-CN" dirty="0">
                <a:latin typeface="宋体" pitchFamily="2" charset="-122"/>
                <a:ea typeface="宋体" pitchFamily="2" charset="-122"/>
              </a:rPr>
              <a:t>    3</a:t>
            </a:r>
            <a:r>
              <a:rPr lang="zh-CN" altLang="en-US" dirty="0">
                <a:latin typeface="宋体" pitchFamily="2" charset="-122"/>
                <a:ea typeface="宋体" pitchFamily="2" charset="-122"/>
              </a:rPr>
              <a:t>）数据可视化呈现</a:t>
            </a:r>
            <a:endParaRPr lang="zh-CN" altLang="en-US"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498044" y="1412776"/>
            <a:ext cx="5544616" cy="4659930"/>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4.2</a:t>
            </a:r>
            <a:r>
              <a:rPr lang="zh-CN" altLang="en-US" sz="3200" b="1" dirty="0">
                <a:latin typeface="宋体" pitchFamily="2" charset="-122"/>
                <a:ea typeface="宋体" pitchFamily="2" charset="-122"/>
              </a:rPr>
              <a:t>数据整体质量分析</a:t>
            </a:r>
            <a:endParaRPr lang="en-US" altLang="zh-CN" sz="32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a:p>
            <a:pPr>
              <a:lnSpc>
                <a:spcPct val="120000"/>
              </a:lnSpc>
            </a:pPr>
            <a:r>
              <a:rPr lang="zh-CN" altLang="en-US" sz="2000" dirty="0">
                <a:latin typeface="宋体" pitchFamily="2" charset="-122"/>
                <a:ea typeface="宋体" pitchFamily="2" charset="-122"/>
              </a:rPr>
              <a:t>数据基本情况如右图：</a:t>
            </a:r>
            <a:endParaRPr lang="en-US" altLang="zh-CN" sz="2000" dirty="0">
              <a:latin typeface="宋体" pitchFamily="2" charset="-122"/>
              <a:ea typeface="宋体" pitchFamily="2" charset="-122"/>
            </a:endParaRPr>
          </a:p>
          <a:p>
            <a:pPr marL="800100" lvl="1" indent="-342900">
              <a:lnSpc>
                <a:spcPct val="120000"/>
              </a:lnSpc>
              <a:buFont typeface="Arial" panose="020B0604020202090204" pitchFamily="34" charset="0"/>
              <a:buChar char="•"/>
            </a:pPr>
            <a:r>
              <a:rPr lang="zh-CN" altLang="en-US" sz="2000" dirty="0">
                <a:latin typeface="宋体" pitchFamily="2" charset="-122"/>
                <a:ea typeface="宋体" pitchFamily="2" charset="-122"/>
              </a:rPr>
              <a:t>数据一共</a:t>
            </a:r>
            <a:r>
              <a:rPr lang="en-US" altLang="zh-CN" sz="2000" dirty="0">
                <a:latin typeface="宋体" pitchFamily="2" charset="-122"/>
                <a:ea typeface="宋体" pitchFamily="2" charset="-122"/>
              </a:rPr>
              <a:t>20527</a:t>
            </a:r>
            <a:r>
              <a:rPr lang="zh-CN" altLang="en-US" sz="2000" dirty="0">
                <a:latin typeface="宋体" pitchFamily="2" charset="-122"/>
                <a:ea typeface="宋体" pitchFamily="2" charset="-122"/>
              </a:rPr>
              <a:t>行、</a:t>
            </a:r>
            <a:r>
              <a:rPr lang="en-US" altLang="zh-CN" sz="2000" dirty="0">
                <a:latin typeface="宋体" pitchFamily="2" charset="-122"/>
                <a:ea typeface="宋体" pitchFamily="2" charset="-122"/>
              </a:rPr>
              <a:t>25</a:t>
            </a:r>
            <a:r>
              <a:rPr lang="zh-CN" altLang="en-US" sz="2000" dirty="0">
                <a:latin typeface="宋体" pitchFamily="2" charset="-122"/>
                <a:ea typeface="宋体" pitchFamily="2" charset="-122"/>
              </a:rPr>
              <a:t>列</a:t>
            </a:r>
            <a:endParaRPr lang="en-US" altLang="zh-CN" sz="2000" dirty="0">
              <a:latin typeface="宋体" pitchFamily="2" charset="-122"/>
              <a:ea typeface="宋体" pitchFamily="2" charset="-122"/>
            </a:endParaRPr>
          </a:p>
          <a:p>
            <a:pPr marL="800100" lvl="1" indent="-342900">
              <a:lnSpc>
                <a:spcPct val="120000"/>
              </a:lnSpc>
              <a:buFont typeface="Arial" panose="020B0604020202090204" pitchFamily="34" charset="0"/>
              <a:buChar char="•"/>
            </a:pPr>
            <a:r>
              <a:rPr lang="zh-CN" altLang="en-US" sz="2000" dirty="0">
                <a:latin typeface="宋体" pitchFamily="2" charset="-122"/>
                <a:ea typeface="宋体" pitchFamily="2" charset="-122"/>
              </a:rPr>
              <a:t>占用内存</a:t>
            </a:r>
            <a:r>
              <a:rPr lang="en-US" altLang="zh-CN" sz="2000" dirty="0">
                <a:latin typeface="宋体" pitchFamily="2" charset="-122"/>
                <a:ea typeface="宋体" pitchFamily="2" charset="-122"/>
              </a:rPr>
              <a:t>3.9+MB</a:t>
            </a:r>
            <a:endParaRPr lang="en-US" altLang="zh-CN" sz="2000" dirty="0">
              <a:latin typeface="宋体" pitchFamily="2" charset="-122"/>
              <a:ea typeface="宋体" pitchFamily="2" charset="-122"/>
            </a:endParaRPr>
          </a:p>
          <a:p>
            <a:pPr marL="800100" lvl="1" indent="-342900">
              <a:lnSpc>
                <a:spcPct val="120000"/>
              </a:lnSpc>
              <a:buFont typeface="Arial" panose="020B0604020202090204" pitchFamily="34" charset="0"/>
              <a:buChar char="•"/>
            </a:pPr>
            <a:r>
              <a:rPr lang="zh-CN" altLang="en-US" sz="2000" dirty="0">
                <a:latin typeface="宋体" pitchFamily="2" charset="-122"/>
                <a:ea typeface="宋体" pitchFamily="2" charset="-122"/>
              </a:rPr>
              <a:t>数据类型上：</a:t>
            </a:r>
            <a:r>
              <a:rPr lang="en-US" altLang="zh-CN" sz="2000" dirty="0">
                <a:latin typeface="宋体" pitchFamily="2" charset="-122"/>
                <a:ea typeface="宋体" pitchFamily="2" charset="-122"/>
              </a:rPr>
              <a:t>3</a:t>
            </a:r>
            <a:r>
              <a:rPr lang="zh-CN" altLang="en-US" sz="2000" dirty="0">
                <a:latin typeface="宋体" pitchFamily="2" charset="-122"/>
                <a:ea typeface="宋体" pitchFamily="2" charset="-122"/>
              </a:rPr>
              <a:t>列</a:t>
            </a:r>
            <a:r>
              <a:rPr lang="en-US" altLang="zh-CN" sz="2000" dirty="0">
                <a:latin typeface="宋体" pitchFamily="2" charset="-122"/>
                <a:ea typeface="宋体" pitchFamily="2" charset="-122"/>
              </a:rPr>
              <a:t>float64</a:t>
            </a:r>
            <a:r>
              <a:rPr lang="zh-CN" altLang="en-US" sz="2000" dirty="0">
                <a:latin typeface="宋体" pitchFamily="2" charset="-122"/>
                <a:ea typeface="宋体" pitchFamily="2" charset="-122"/>
              </a:rPr>
              <a:t>类型，</a:t>
            </a:r>
            <a:r>
              <a:rPr lang="en-US" altLang="zh-CN" sz="2000" dirty="0">
                <a:latin typeface="宋体" pitchFamily="2" charset="-122"/>
                <a:ea typeface="宋体" pitchFamily="2" charset="-122"/>
              </a:rPr>
              <a:t>2</a:t>
            </a:r>
            <a:r>
              <a:rPr lang="zh-CN" altLang="en-US" sz="2000" dirty="0">
                <a:latin typeface="宋体" pitchFamily="2" charset="-122"/>
                <a:ea typeface="宋体" pitchFamily="2" charset="-122"/>
              </a:rPr>
              <a:t>列</a:t>
            </a:r>
            <a:r>
              <a:rPr lang="en-US" altLang="zh-CN" sz="2000" dirty="0">
                <a:latin typeface="宋体" pitchFamily="2" charset="-122"/>
                <a:ea typeface="宋体" pitchFamily="2" charset="-122"/>
              </a:rPr>
              <a:t>int64</a:t>
            </a:r>
            <a:r>
              <a:rPr lang="zh-CN" altLang="en-US" sz="2000" dirty="0">
                <a:latin typeface="宋体" pitchFamily="2" charset="-122"/>
                <a:ea typeface="宋体" pitchFamily="2" charset="-122"/>
              </a:rPr>
              <a:t>类型，</a:t>
            </a:r>
            <a:r>
              <a:rPr lang="en-US" altLang="zh-CN" sz="2000" dirty="0">
                <a:latin typeface="宋体" pitchFamily="2" charset="-122"/>
                <a:ea typeface="宋体" pitchFamily="2" charset="-122"/>
              </a:rPr>
              <a:t>20</a:t>
            </a:r>
            <a:r>
              <a:rPr lang="zh-CN" altLang="en-US" sz="2000" dirty="0">
                <a:latin typeface="宋体" pitchFamily="2" charset="-122"/>
                <a:ea typeface="宋体" pitchFamily="2" charset="-122"/>
              </a:rPr>
              <a:t>列</a:t>
            </a:r>
            <a:r>
              <a:rPr lang="en-US" altLang="zh-CN" sz="2000" dirty="0">
                <a:latin typeface="宋体" pitchFamily="2" charset="-122"/>
                <a:ea typeface="宋体" pitchFamily="2" charset="-122"/>
              </a:rPr>
              <a:t>object</a:t>
            </a:r>
            <a:r>
              <a:rPr lang="zh-CN" altLang="en-US" sz="2000" dirty="0">
                <a:latin typeface="宋体" pitchFamily="2" charset="-122"/>
                <a:ea typeface="宋体" pitchFamily="2" charset="-122"/>
              </a:rPr>
              <a:t>类型</a:t>
            </a:r>
            <a:endParaRPr lang="en-US" altLang="zh-CN" sz="2000" dirty="0">
              <a:latin typeface="宋体" pitchFamily="2" charset="-122"/>
              <a:ea typeface="宋体" pitchFamily="2" charset="-122"/>
            </a:endParaRPr>
          </a:p>
          <a:p>
            <a:pPr marL="800100" lvl="1" indent="-342900">
              <a:lnSpc>
                <a:spcPct val="120000"/>
              </a:lnSpc>
              <a:buFont typeface="Arial" panose="020B0604020202090204" pitchFamily="34" charset="0"/>
              <a:buChar char="•"/>
            </a:pPr>
            <a:r>
              <a:rPr lang="zh-CN" altLang="en-US" sz="2000" dirty="0">
                <a:latin typeface="宋体" pitchFamily="2" charset="-122"/>
                <a:ea typeface="宋体" pitchFamily="2" charset="-122"/>
              </a:rPr>
              <a:t>除了户型结构、套内面积、抵押信息三列数据项缺失值比较多之外，其他列数据项的缺失值都不多</a:t>
            </a:r>
            <a:endParaRPr lang="en-US" altLang="zh-CN" sz="2000" dirty="0">
              <a:latin typeface="宋体" pitchFamily="2" charset="-122"/>
              <a:ea typeface="宋体" pitchFamily="2" charset="-122"/>
            </a:endParaRPr>
          </a:p>
          <a:p>
            <a:pPr marL="800100" lvl="1" indent="-342900">
              <a:lnSpc>
                <a:spcPct val="120000"/>
              </a:lnSpc>
              <a:buFont typeface="Arial" panose="020B0604020202090204" pitchFamily="34" charset="0"/>
              <a:buChar char="•"/>
            </a:pPr>
            <a:endParaRPr lang="en-US" altLang="zh-CN" sz="2000" dirty="0">
              <a:latin typeface="宋体" pitchFamily="2" charset="-122"/>
              <a:ea typeface="宋体" pitchFamily="2" charset="-122"/>
            </a:endParaRPr>
          </a:p>
          <a:p>
            <a:pPr>
              <a:lnSpc>
                <a:spcPct val="120000"/>
              </a:lnSpc>
            </a:pPr>
            <a:r>
              <a:rPr lang="zh-CN" altLang="en-US" sz="2000" dirty="0">
                <a:latin typeface="宋体" pitchFamily="2" charset="-122"/>
                <a:ea typeface="宋体" pitchFamily="2" charset="-122"/>
              </a:rPr>
              <a:t>综上，所以数据整体的质量还是不错的。</a:t>
            </a:r>
            <a:endParaRPr lang="en-US" altLang="zh-CN" sz="2000" dirty="0">
              <a:latin typeface="宋体" pitchFamily="2" charset="-122"/>
              <a:ea typeface="宋体" pitchFamily="2" charset="-122"/>
            </a:endParaRPr>
          </a:p>
        </p:txBody>
      </p:sp>
      <p:pic>
        <p:nvPicPr>
          <p:cNvPr id="5" name="图片 4"/>
          <p:cNvPicPr/>
          <p:nvPr/>
        </p:nvPicPr>
        <p:blipFill>
          <a:blip r:embed="rId1"/>
          <a:stretch>
            <a:fillRect/>
          </a:stretch>
        </p:blipFill>
        <p:spPr>
          <a:xfrm>
            <a:off x="7752184" y="1772816"/>
            <a:ext cx="2880320" cy="4450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4.2</a:t>
            </a:r>
            <a:r>
              <a:rPr lang="zh-CN" altLang="en-US" sz="3200" b="1" dirty="0">
                <a:latin typeface="宋体" pitchFamily="2" charset="-122"/>
                <a:ea typeface="宋体" pitchFamily="2" charset="-122"/>
              </a:rPr>
              <a:t>数据整体质量分析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整体数据文件词云如下：</a:t>
            </a: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pic>
        <p:nvPicPr>
          <p:cNvPr id="6" name="图片 5"/>
          <p:cNvPicPr/>
          <p:nvPr/>
        </p:nvPicPr>
        <p:blipFill>
          <a:blip r:embed="rId1">
            <a:extLst>
              <a:ext uri="{28A0092B-C50C-407E-A947-70E740481C1C}">
                <a14:useLocalDpi xmlns:a14="http://schemas.microsoft.com/office/drawing/2010/main" val="0"/>
              </a:ext>
            </a:extLst>
          </a:blip>
          <a:srcRect/>
          <a:stretch>
            <a:fillRect/>
          </a:stretch>
        </p:blipFill>
        <p:spPr bwMode="auto">
          <a:xfrm>
            <a:off x="767408" y="2668242"/>
            <a:ext cx="4680520" cy="3841508"/>
          </a:xfrm>
          <a:prstGeom prst="rect">
            <a:avLst/>
          </a:prstGeom>
          <a:noFill/>
          <a:ln>
            <a:noFill/>
          </a:ln>
        </p:spPr>
      </p:pic>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9120336" y="1124744"/>
            <a:ext cx="2160240" cy="5733256"/>
          </a:xfrm>
          <a:prstGeom prst="rect">
            <a:avLst/>
          </a:prstGeom>
          <a:noFill/>
          <a:ln>
            <a:noFill/>
          </a:ln>
        </p:spPr>
      </p:pic>
      <p:sp>
        <p:nvSpPr>
          <p:cNvPr id="4" name="文本框 3"/>
          <p:cNvSpPr txBox="1"/>
          <p:nvPr/>
        </p:nvSpPr>
        <p:spPr>
          <a:xfrm>
            <a:off x="6096000" y="2668242"/>
            <a:ext cx="1944216" cy="3416320"/>
          </a:xfrm>
          <a:prstGeom prst="rect">
            <a:avLst/>
          </a:prstGeom>
          <a:noFill/>
        </p:spPr>
        <p:txBody>
          <a:bodyPr wrap="square" rtlCol="0">
            <a:spAutoFit/>
          </a:bodyPr>
          <a:lstStyle/>
          <a:p>
            <a:r>
              <a:rPr lang="zh-CN" altLang="en-US" dirty="0"/>
              <a:t>南京二手房房源中会经常出现的高频词：</a:t>
            </a:r>
            <a:r>
              <a:rPr lang="zh-CN" altLang="en-US" b="1" dirty="0">
                <a:latin typeface="黑体" panose="02010609060101010101" pitchFamily="49" charset="-122"/>
                <a:ea typeface="黑体" panose="02010609060101010101" pitchFamily="49" charset="-122"/>
              </a:rPr>
              <a:t>商品房</a:t>
            </a:r>
            <a:r>
              <a:rPr lang="zh-CN" altLang="en-US" dirty="0"/>
              <a:t>、</a:t>
            </a:r>
            <a:r>
              <a:rPr lang="zh-CN" altLang="en-US" b="1" dirty="0">
                <a:latin typeface="黑体" panose="02010609060101010101" pitchFamily="49" charset="-122"/>
                <a:ea typeface="黑体" panose="02010609060101010101" pitchFamily="49" charset="-122"/>
              </a:rPr>
              <a:t>普通住宅</a:t>
            </a:r>
            <a:r>
              <a:rPr lang="zh-CN" altLang="en-US" dirty="0"/>
              <a:t>、</a:t>
            </a:r>
            <a:r>
              <a:rPr lang="zh-CN" altLang="en-US" b="1" dirty="0"/>
              <a:t>一梯两户</a:t>
            </a:r>
            <a:r>
              <a:rPr lang="zh-CN" altLang="en-US" dirty="0"/>
              <a:t>、</a:t>
            </a:r>
            <a:r>
              <a:rPr lang="zh-CN" altLang="en-US" b="1" dirty="0"/>
              <a:t>钢混结构</a:t>
            </a:r>
            <a:r>
              <a:rPr lang="zh-CN" altLang="en-US" dirty="0"/>
              <a:t>、</a:t>
            </a:r>
            <a:r>
              <a:rPr lang="zh-CN" altLang="en-US" b="1" dirty="0"/>
              <a:t>精装</a:t>
            </a:r>
            <a:r>
              <a:rPr lang="zh-CN" altLang="en-US" dirty="0"/>
              <a:t>等。</a:t>
            </a:r>
            <a:endParaRPr lang="en-US" altLang="zh-CN" dirty="0"/>
          </a:p>
          <a:p>
            <a:endParaRPr lang="en-US" altLang="zh-CN" dirty="0"/>
          </a:p>
          <a:p>
            <a:r>
              <a:rPr lang="zh-CN" altLang="en-US" dirty="0"/>
              <a:t>我们可以通过这些高频词十分粗略的了解整个数据文件中的基本内容。</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4.2</a:t>
            </a:r>
            <a:r>
              <a:rPr lang="zh-CN" altLang="en-US" sz="3200" b="1" dirty="0">
                <a:latin typeface="宋体" pitchFamily="2" charset="-122"/>
                <a:ea typeface="宋体" pitchFamily="2" charset="-122"/>
              </a:rPr>
              <a:t>数据整体质量分析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南京各区域二手房房源数量折线图如下：</a:t>
            </a: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7824192" y="2611881"/>
            <a:ext cx="3168352" cy="3416320"/>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90204" pitchFamily="34" charset="0"/>
              <a:buChar char="•"/>
            </a:pPr>
            <a:r>
              <a:rPr lang="zh-CN" altLang="en-US" dirty="0"/>
              <a:t>江宁在售的房源数量最多，高达</a:t>
            </a:r>
            <a:r>
              <a:rPr lang="en-US" altLang="zh-CN" dirty="0"/>
              <a:t>5000</a:t>
            </a:r>
            <a:r>
              <a:rPr lang="zh-CN" altLang="en-US" dirty="0"/>
              <a:t>多套，占了总量的</a:t>
            </a:r>
            <a:r>
              <a:rPr lang="en-US" altLang="zh-CN" dirty="0"/>
              <a:t>1/4</a:t>
            </a:r>
            <a:r>
              <a:rPr lang="zh-CN" altLang="en-US" dirty="0"/>
              <a:t>。</a:t>
            </a:r>
            <a:endParaRPr lang="en-US" altLang="zh-CN" dirty="0"/>
          </a:p>
          <a:p>
            <a:pPr marL="285750" indent="-285750">
              <a:buFont typeface="Arial" panose="020B0604020202090204" pitchFamily="34" charset="0"/>
              <a:buChar char="•"/>
            </a:pPr>
            <a:r>
              <a:rPr lang="zh-CN" altLang="en-US" dirty="0"/>
              <a:t>之相反的是六合区，六合区在售的房源数量仅有</a:t>
            </a:r>
            <a:r>
              <a:rPr lang="en-US" altLang="zh-CN" dirty="0"/>
              <a:t>1</a:t>
            </a:r>
            <a:r>
              <a:rPr lang="zh-CN" altLang="en-US" dirty="0"/>
              <a:t>套，数量太少</a:t>
            </a:r>
            <a:endParaRPr lang="en-US" altLang="zh-CN" dirty="0"/>
          </a:p>
          <a:p>
            <a:pPr marL="285750" indent="-285750">
              <a:buFont typeface="Arial" panose="020B0604020202090204" pitchFamily="34" charset="0"/>
              <a:buChar char="•"/>
            </a:pPr>
            <a:r>
              <a:rPr lang="zh-CN" altLang="en-US" dirty="0"/>
              <a:t>其他各区的数量相差不多。</a:t>
            </a:r>
            <a:endParaRPr lang="en-US" altLang="zh-CN" dirty="0"/>
          </a:p>
          <a:p>
            <a:endParaRPr lang="en-US" altLang="zh-CN" dirty="0"/>
          </a:p>
          <a:p>
            <a:r>
              <a:rPr lang="zh-CN" altLang="en-US" dirty="0"/>
              <a:t>所以，后面关于六合区的分析都会存在一定误差。</a:t>
            </a:r>
            <a:endParaRPr lang="zh-CN" altLang="en-US" dirty="0"/>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677674" y="2692504"/>
            <a:ext cx="6426438" cy="36168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5544616" cy="1525482"/>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4.2</a:t>
            </a:r>
            <a:r>
              <a:rPr lang="zh-CN" altLang="en-US" sz="3200" b="1" dirty="0">
                <a:latin typeface="宋体" pitchFamily="2" charset="-122"/>
                <a:ea typeface="宋体" pitchFamily="2" charset="-122"/>
              </a:rPr>
              <a:t>数据整体质量分析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南京二手房房屋用途柱状图如下：</a:t>
            </a: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7680176" y="2556318"/>
            <a:ext cx="3384376" cy="3693319"/>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90204" pitchFamily="34" charset="0"/>
              <a:buChar char="•"/>
            </a:pPr>
            <a:r>
              <a:rPr lang="zh-CN" altLang="en-US" dirty="0"/>
              <a:t>房屋用途类型有：普通住宅、别墅、商业办公、酒店式公寓、车库</a:t>
            </a:r>
            <a:r>
              <a:rPr lang="en-US" altLang="zh-CN" dirty="0"/>
              <a:t>5</a:t>
            </a:r>
            <a:r>
              <a:rPr lang="zh-CN" altLang="en-US" dirty="0"/>
              <a:t>中类型</a:t>
            </a:r>
            <a:endParaRPr lang="en-US" altLang="zh-CN" dirty="0"/>
          </a:p>
          <a:p>
            <a:pPr marL="285750" indent="-285750">
              <a:buFont typeface="Arial" panose="020B0604020202090204" pitchFamily="34" charset="0"/>
              <a:buChar char="•"/>
            </a:pPr>
            <a:r>
              <a:rPr lang="zh-CN" altLang="en-US" dirty="0"/>
              <a:t>普通住宅类型近</a:t>
            </a:r>
            <a:r>
              <a:rPr lang="en-US" altLang="zh-CN" dirty="0"/>
              <a:t>20000</a:t>
            </a:r>
            <a:r>
              <a:rPr lang="zh-CN" altLang="en-US" dirty="0"/>
              <a:t>套，占总量绝大部分</a:t>
            </a:r>
            <a:endParaRPr lang="en-US" altLang="zh-CN" dirty="0"/>
          </a:p>
          <a:p>
            <a:pPr marL="285750" indent="-285750">
              <a:buFont typeface="Arial" panose="020B0604020202090204" pitchFamily="34" charset="0"/>
              <a:buChar char="•"/>
            </a:pPr>
            <a:endParaRPr lang="en-US" altLang="zh-CN" dirty="0"/>
          </a:p>
          <a:p>
            <a:r>
              <a:rPr lang="zh-CN" altLang="en-US" dirty="0"/>
              <a:t>所以，没有剔除掉房屋用途为其他类型的记录，这些类型在房源整体样本中占比相当少，基本不会影响后面的分析结果，同时它们也属于二手房的范畴内。</a:t>
            </a:r>
            <a:endParaRPr lang="en-US" altLang="zh-CN" dirty="0"/>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706456" y="2667442"/>
            <a:ext cx="6336704" cy="35821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4.3 </a:t>
            </a:r>
            <a:r>
              <a:rPr lang="zh-CN" altLang="en-US" sz="3200" b="1" dirty="0">
                <a:latin typeface="宋体" pitchFamily="2" charset="-122"/>
                <a:ea typeface="宋体" pitchFamily="2" charset="-122"/>
              </a:rPr>
              <a:t>南京二手房基本信息可视化分析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南京各区域二手房平均单价柱状图如下：</a:t>
            </a: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7680176" y="2556318"/>
            <a:ext cx="3384376" cy="3416320"/>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90204" pitchFamily="34" charset="0"/>
              <a:buChar char="•"/>
            </a:pPr>
            <a:r>
              <a:rPr lang="zh-CN" altLang="en-US" dirty="0"/>
              <a:t>建邺区和鼓楼区二手房平均单价最高，近</a:t>
            </a:r>
            <a:r>
              <a:rPr lang="en-US" altLang="zh-CN" dirty="0"/>
              <a:t>40000</a:t>
            </a:r>
            <a:r>
              <a:rPr lang="zh-CN" altLang="en-US" dirty="0"/>
              <a:t>元</a:t>
            </a:r>
            <a:r>
              <a:rPr lang="en-US" altLang="zh-CN" dirty="0"/>
              <a:t>/</a:t>
            </a:r>
            <a:r>
              <a:rPr lang="zh-CN" altLang="en-US" dirty="0"/>
              <a:t>平米</a:t>
            </a:r>
            <a:endParaRPr lang="en-US" altLang="zh-CN" dirty="0"/>
          </a:p>
          <a:p>
            <a:pPr marL="285750" indent="-285750">
              <a:buFont typeface="Arial" panose="020B0604020202090204" pitchFamily="34" charset="0"/>
              <a:buChar char="•"/>
            </a:pPr>
            <a:r>
              <a:rPr lang="zh-CN" altLang="en-US" dirty="0"/>
              <a:t>从整体上来看，南京市各个区域均价都已经远远的超过</a:t>
            </a:r>
            <a:r>
              <a:rPr lang="en-US" altLang="zh-CN" dirty="0"/>
              <a:t>20000</a:t>
            </a:r>
            <a:r>
              <a:rPr lang="zh-CN" altLang="en-US" dirty="0"/>
              <a:t>元</a:t>
            </a:r>
            <a:r>
              <a:rPr lang="en-US" altLang="zh-CN" dirty="0"/>
              <a:t>/</a:t>
            </a:r>
            <a:r>
              <a:rPr lang="zh-CN" altLang="en-US" dirty="0"/>
              <a:t>平米了</a:t>
            </a:r>
            <a:endParaRPr lang="en-US" altLang="zh-CN" dirty="0"/>
          </a:p>
          <a:p>
            <a:pPr marL="285750" indent="-285750">
              <a:buFont typeface="Arial" panose="020B0604020202090204" pitchFamily="34" charset="0"/>
              <a:buChar char="•"/>
            </a:pPr>
            <a:endParaRPr lang="en-US" altLang="zh-CN" dirty="0"/>
          </a:p>
          <a:p>
            <a:r>
              <a:rPr lang="zh-CN" altLang="en-US" dirty="0"/>
              <a:t>可以看到近几年南京市房价猛涨的结果。浦口区虽然相比房价已经很低了，但相较于浦口前几年的房价，差不多是翻一番了。</a:t>
            </a:r>
            <a:endParaRPr lang="en-US" altLang="zh-CN" dirty="0"/>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825510" y="2636912"/>
            <a:ext cx="5990570" cy="3612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4.3 </a:t>
            </a:r>
            <a:r>
              <a:rPr lang="zh-CN" altLang="en-US" sz="3200" b="1" dirty="0">
                <a:latin typeface="宋体" pitchFamily="2" charset="-122"/>
                <a:ea typeface="宋体" pitchFamily="2" charset="-122"/>
              </a:rPr>
              <a:t>南京二手房基本信息可视化分析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南京各区域二手房单价箱线图如下：</a:t>
            </a: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7968208" y="2532738"/>
            <a:ext cx="3782286" cy="3877985"/>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90204" pitchFamily="34" charset="0"/>
              <a:buChar char="•"/>
            </a:pPr>
            <a:r>
              <a:rPr lang="zh-CN" altLang="en-US" sz="1400" dirty="0"/>
              <a:t>建邺和鼓楼两个区域房源单价正常值分布都不是太集中，</a:t>
            </a:r>
            <a:r>
              <a:rPr lang="en-US" altLang="zh-CN" sz="1400" dirty="0"/>
              <a:t>50%</a:t>
            </a:r>
            <a:r>
              <a:rPr lang="zh-CN" altLang="en-US" sz="1400" dirty="0"/>
              <a:t>的单价分布在</a:t>
            </a:r>
            <a:r>
              <a:rPr lang="en-US" altLang="zh-CN" sz="1400" dirty="0"/>
              <a:t>30000~50000</a:t>
            </a:r>
            <a:r>
              <a:rPr lang="zh-CN" altLang="en-US" sz="1400" dirty="0"/>
              <a:t>的区间内，区间跨度比其他区都要大。</a:t>
            </a:r>
            <a:endParaRPr lang="en-US" altLang="zh-CN" sz="1400" dirty="0"/>
          </a:p>
          <a:p>
            <a:pPr marL="285750" indent="-285750">
              <a:buFont typeface="Arial" panose="020B0604020202090204" pitchFamily="34" charset="0"/>
              <a:buChar char="•"/>
            </a:pPr>
            <a:r>
              <a:rPr lang="zh-CN" altLang="en-US" sz="1400" dirty="0"/>
              <a:t>虽然建邺区平均单价略高于鼓楼区，但鼓楼区的异常值特别多</a:t>
            </a:r>
            <a:endParaRPr lang="en-US" altLang="zh-CN" sz="1400" dirty="0"/>
          </a:p>
          <a:p>
            <a:pPr marL="285750" indent="-285750">
              <a:buFont typeface="Arial" panose="020B0604020202090204" pitchFamily="34" charset="0"/>
              <a:buChar char="•"/>
            </a:pPr>
            <a:r>
              <a:rPr lang="zh-CN" altLang="en-US" sz="1400" dirty="0"/>
              <a:t>玄武区和秦淮区单价正常值分布较为集中</a:t>
            </a:r>
            <a:r>
              <a:rPr lang="en-US" altLang="zh-CN" sz="1400" dirty="0"/>
              <a:t>50%</a:t>
            </a:r>
            <a:r>
              <a:rPr lang="zh-CN" altLang="en-US" sz="1400" dirty="0"/>
              <a:t>的数据都分布在</a:t>
            </a:r>
            <a:r>
              <a:rPr lang="en-US" altLang="zh-CN" sz="1400" dirty="0"/>
              <a:t>30000~40000</a:t>
            </a:r>
            <a:r>
              <a:rPr lang="zh-CN" altLang="en-US" sz="1400" dirty="0"/>
              <a:t>之间，但这两个异常值也比较多，单价上限也非常高。</a:t>
            </a:r>
            <a:endParaRPr lang="en-US" altLang="zh-CN" sz="1400" dirty="0"/>
          </a:p>
          <a:p>
            <a:pPr marL="285750" indent="-285750">
              <a:buFont typeface="Arial" panose="020B0604020202090204" pitchFamily="34" charset="0"/>
              <a:buChar char="•"/>
            </a:pPr>
            <a:endParaRPr lang="en-US" altLang="zh-CN" sz="1400" dirty="0"/>
          </a:p>
          <a:p>
            <a:r>
              <a:rPr lang="zh-CN" altLang="en-US" sz="1400" dirty="0"/>
              <a:t>所以</a:t>
            </a:r>
            <a:r>
              <a:rPr lang="en-US" altLang="zh-CN" sz="1400" dirty="0"/>
              <a:t>,</a:t>
            </a:r>
            <a:r>
              <a:rPr lang="zh-CN" altLang="en-US" sz="1400" dirty="0"/>
              <a:t>综合以上情况来看，鼓楼区应该是南京市单价最高的区域。与鼓楼区相邻的这些区域单价如此多的异常值，跟这些区域集中的教育和医疗资源有着密不可分的关系。</a:t>
            </a:r>
            <a:endParaRPr lang="en-US" altLang="zh-CN" sz="1400" dirty="0"/>
          </a:p>
        </p:txBody>
      </p:sp>
      <p:pic>
        <p:nvPicPr>
          <p:cNvPr id="7" name="图片 6"/>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1506" y="2564904"/>
            <a:ext cx="7166662" cy="41044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4.3 </a:t>
            </a:r>
            <a:r>
              <a:rPr lang="zh-CN" altLang="en-US" sz="3200" b="1" dirty="0">
                <a:latin typeface="宋体" pitchFamily="2" charset="-122"/>
                <a:ea typeface="宋体" pitchFamily="2" charset="-122"/>
              </a:rPr>
              <a:t>南京二手房基本信息可视化分析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南京各区域二手房总价箱线图如下：</a:t>
            </a: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7896200" y="2579625"/>
            <a:ext cx="3782286" cy="3600986"/>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90204" pitchFamily="34" charset="0"/>
              <a:buChar char="•"/>
            </a:pPr>
            <a:r>
              <a:rPr lang="zh-CN" altLang="en-US" sz="1600" dirty="0"/>
              <a:t>鼓楼、建邺这两个单价最高区域，</a:t>
            </a:r>
            <a:r>
              <a:rPr lang="en-US" altLang="zh-CN" sz="1600" dirty="0"/>
              <a:t>500</a:t>
            </a:r>
            <a:r>
              <a:rPr lang="zh-CN" altLang="en-US" sz="1600" dirty="0"/>
              <a:t>万元的二手房以分布在正常值范围内了。</a:t>
            </a:r>
            <a:endParaRPr lang="en-US" altLang="zh-CN" sz="1600" dirty="0"/>
          </a:p>
          <a:p>
            <a:pPr marL="285750" indent="-285750">
              <a:buFont typeface="Arial" panose="020B0604020202090204" pitchFamily="34" charset="0"/>
              <a:buChar char="•"/>
            </a:pPr>
            <a:r>
              <a:rPr lang="zh-CN" altLang="en-US" sz="1600" dirty="0"/>
              <a:t>南京其他各区域二手房价格大部分都集中在</a:t>
            </a:r>
            <a:r>
              <a:rPr lang="en-US" altLang="zh-CN" sz="1600" dirty="0"/>
              <a:t>200~400</a:t>
            </a:r>
            <a:r>
              <a:rPr lang="zh-CN" altLang="en-US" sz="1600" dirty="0"/>
              <a:t>万元之间，下四分位数都十分靠近</a:t>
            </a:r>
            <a:r>
              <a:rPr lang="en-US" altLang="zh-CN" sz="1600" dirty="0"/>
              <a:t>200</a:t>
            </a:r>
            <a:r>
              <a:rPr lang="zh-CN" altLang="en-US" sz="1600" dirty="0"/>
              <a:t>万。</a:t>
            </a:r>
            <a:endParaRPr lang="en-US" altLang="zh-CN" sz="1600" dirty="0"/>
          </a:p>
          <a:p>
            <a:pPr marL="285750" indent="-285750">
              <a:buFont typeface="Arial" panose="020B0604020202090204" pitchFamily="34" charset="0"/>
              <a:buChar char="•"/>
            </a:pPr>
            <a:r>
              <a:rPr lang="zh-CN" altLang="en-US" sz="1600" dirty="0"/>
              <a:t>江宁、栖霞虽然在单价上不高，但总价不低，尤其是近几年房价涨幅比较高的江宁，</a:t>
            </a:r>
            <a:r>
              <a:rPr lang="en-US" altLang="zh-CN" sz="1600" dirty="0"/>
              <a:t>500</a:t>
            </a:r>
            <a:r>
              <a:rPr lang="zh-CN" altLang="en-US" sz="1600" dirty="0"/>
              <a:t>万以上异常值都已经比较多了。</a:t>
            </a:r>
            <a:endParaRPr lang="en-US" altLang="zh-CN" sz="1600" dirty="0"/>
          </a:p>
          <a:p>
            <a:pPr marL="285750" indent="-285750">
              <a:buFont typeface="Arial" panose="020B0604020202090204" pitchFamily="34" charset="0"/>
              <a:buChar char="•"/>
            </a:pPr>
            <a:r>
              <a:rPr lang="zh-CN" altLang="en-US" sz="1600" dirty="0"/>
              <a:t>浦口区总价数据分布最为集中，绝大部分数据都</a:t>
            </a:r>
            <a:r>
              <a:rPr lang="en-US" altLang="zh-CN" sz="1600" dirty="0"/>
              <a:t>200~300</a:t>
            </a:r>
            <a:r>
              <a:rPr lang="zh-CN" altLang="en-US" sz="1600" dirty="0"/>
              <a:t>万区间内。</a:t>
            </a:r>
            <a:endParaRPr lang="en-US" altLang="zh-CN" sz="1600" dirty="0"/>
          </a:p>
        </p:txBody>
      </p:sp>
      <p:pic>
        <p:nvPicPr>
          <p:cNvPr id="8" name="图片 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3352" y="2592537"/>
            <a:ext cx="7022646" cy="39865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6912768" cy="1525482"/>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4.3 </a:t>
            </a:r>
            <a:r>
              <a:rPr lang="zh-CN" altLang="en-US" sz="3200" b="1" dirty="0">
                <a:latin typeface="宋体" pitchFamily="2" charset="-122"/>
                <a:ea typeface="宋体" pitchFamily="2" charset="-122"/>
              </a:rPr>
              <a:t>南京二手房基本信息可视化分析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南京二手房单价最高</a:t>
            </a:r>
            <a:r>
              <a:rPr lang="en-US" altLang="zh-CN" sz="1600" b="1" dirty="0">
                <a:latin typeface="宋体" pitchFamily="2" charset="-122"/>
                <a:ea typeface="宋体" pitchFamily="2" charset="-122"/>
              </a:rPr>
              <a:t>Top20</a:t>
            </a:r>
            <a:r>
              <a:rPr lang="zh-CN" altLang="en-US" sz="1600" b="1" dirty="0">
                <a:latin typeface="宋体" pitchFamily="2" charset="-122"/>
                <a:ea typeface="宋体" pitchFamily="2" charset="-122"/>
              </a:rPr>
              <a:t>如下：</a:t>
            </a: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7464152" y="2636912"/>
            <a:ext cx="3384376" cy="1754326"/>
          </a:xfrm>
          <a:prstGeom prst="rect">
            <a:avLst/>
          </a:prstGeom>
          <a:noFill/>
        </p:spPr>
        <p:txBody>
          <a:bodyPr wrap="square" rtlCol="0">
            <a:spAutoFit/>
          </a:bodyPr>
          <a:lstStyle/>
          <a:p>
            <a:r>
              <a:rPr lang="zh-CN" altLang="en-US" dirty="0"/>
              <a:t>从图中可以看出：</a:t>
            </a:r>
            <a:endParaRPr lang="en-US" altLang="zh-CN" dirty="0"/>
          </a:p>
          <a:p>
            <a:endParaRPr lang="en-US" altLang="zh-CN" dirty="0"/>
          </a:p>
          <a:p>
            <a:pPr marL="285750" indent="-285750">
              <a:buFont typeface="Arial" panose="020B0604020202090204" pitchFamily="34" charset="0"/>
              <a:buChar char="•"/>
            </a:pPr>
            <a:r>
              <a:rPr lang="zh-CN" altLang="en-US" dirty="0"/>
              <a:t>前</a:t>
            </a:r>
            <a:r>
              <a:rPr lang="en-US" altLang="zh-CN" dirty="0"/>
              <a:t>20</a:t>
            </a:r>
            <a:r>
              <a:rPr lang="zh-CN" altLang="en-US" dirty="0"/>
              <a:t>单价都已经超过</a:t>
            </a:r>
            <a:r>
              <a:rPr lang="en-US" altLang="zh-CN" dirty="0"/>
              <a:t>9</a:t>
            </a:r>
            <a:r>
              <a:rPr lang="zh-CN" altLang="en-US" dirty="0"/>
              <a:t>万，并且都集中在鼓楼区，这也印证了上面箱线图中鼓楼如此多异常值的存在</a:t>
            </a:r>
            <a:endParaRPr lang="en-US" altLang="zh-CN" dirty="0"/>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335360" y="2636912"/>
            <a:ext cx="6264696" cy="36724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1"/>
          </p:nvPr>
        </p:nvSpPr>
        <p:spPr/>
        <p:txBody>
          <a:bodyPr/>
          <a:lstStyle/>
          <a:p>
            <a:r>
              <a:rPr lang="en-US" altLang="zh-CN" dirty="0"/>
              <a:t>PART  ONE</a:t>
            </a:r>
            <a:endParaRPr lang="zh-CN" altLang="en-US" dirty="0"/>
          </a:p>
        </p:txBody>
      </p:sp>
      <p:sp>
        <p:nvSpPr>
          <p:cNvPr id="4" name="文本占位符 3"/>
          <p:cNvSpPr>
            <a:spLocks noGrp="1"/>
          </p:cNvSpPr>
          <p:nvPr>
            <p:ph type="body" sz="quarter" idx="12"/>
          </p:nvPr>
        </p:nvSpPr>
        <p:spPr/>
        <p:txBody>
          <a:bodyPr/>
          <a:lstStyle/>
          <a:p>
            <a:r>
              <a:rPr lang="zh-CN" altLang="en-US" dirty="0"/>
              <a:t>项目简介</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4.3 </a:t>
            </a:r>
            <a:r>
              <a:rPr lang="zh-CN" altLang="en-US" sz="3200" b="1" dirty="0">
                <a:latin typeface="宋体" pitchFamily="2" charset="-122"/>
                <a:ea typeface="宋体" pitchFamily="2" charset="-122"/>
              </a:rPr>
              <a:t>南京二手房基本信息可视化分析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南京二手房单价热力图如下：                             南京二手房总价热力图如下：</a:t>
            </a:r>
            <a:endParaRPr lang="en-US" altLang="zh-CN" sz="1600" b="1" dirty="0">
              <a:latin typeface="宋体" pitchFamily="2" charset="-122"/>
              <a:ea typeface="宋体" pitchFamily="2" charset="-122"/>
            </a:endParaRPr>
          </a:p>
          <a:p>
            <a:pPr lvl="1">
              <a:lnSpc>
                <a:spcPct val="120000"/>
              </a:lnSpc>
            </a:pP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891992" y="6093296"/>
            <a:ext cx="10720330" cy="584775"/>
          </a:xfrm>
          <a:prstGeom prst="rect">
            <a:avLst/>
          </a:prstGeom>
          <a:noFill/>
        </p:spPr>
        <p:txBody>
          <a:bodyPr wrap="square" rtlCol="0">
            <a:spAutoFit/>
          </a:bodyPr>
          <a:lstStyle/>
          <a:p>
            <a:r>
              <a:rPr lang="zh-CN" altLang="zh-CN" sz="1600" dirty="0"/>
              <a:t>红色区域代表房源密集度</a:t>
            </a:r>
            <a:r>
              <a:rPr lang="zh-CN" altLang="en-US" sz="1600" dirty="0"/>
              <a:t>高</a:t>
            </a:r>
            <a:r>
              <a:rPr lang="zh-CN" altLang="zh-CN" sz="1600" dirty="0"/>
              <a:t>且房价高的区域。从图中可以看出</a:t>
            </a:r>
            <a:r>
              <a:rPr lang="zh-CN" altLang="zh-CN" sz="1600" b="1" dirty="0"/>
              <a:t>鼓楼、玄武、秦淮</a:t>
            </a:r>
            <a:r>
              <a:rPr lang="zh-CN" altLang="en-US" sz="1600" b="1" dirty="0"/>
              <a:t>和</a:t>
            </a:r>
            <a:r>
              <a:rPr lang="zh-CN" altLang="zh-CN" sz="1600" b="1" dirty="0"/>
              <a:t>建邺上半部分</a:t>
            </a:r>
            <a:r>
              <a:rPr lang="zh-CN" altLang="zh-CN" sz="1600" dirty="0"/>
              <a:t>是密集度最高的区域。这</a:t>
            </a:r>
            <a:r>
              <a:rPr lang="en-US" altLang="zh-CN" sz="1600" dirty="0"/>
              <a:t>4</a:t>
            </a:r>
            <a:r>
              <a:rPr lang="zh-CN" altLang="zh-CN" sz="1600" dirty="0"/>
              <a:t>个区域处于南京市正中心的位置，交通方便，医疗、教育等资源集中，这些因素一起造就了这些区域高价格。</a:t>
            </a:r>
            <a:endParaRPr lang="en-US" altLang="zh-CN" sz="1600" dirty="0"/>
          </a:p>
        </p:txBody>
      </p:sp>
      <p:pic>
        <p:nvPicPr>
          <p:cNvPr id="7" name="图片 6"/>
          <p:cNvPicPr/>
          <p:nvPr/>
        </p:nvPicPr>
        <p:blipFill>
          <a:blip r:embed="rId1"/>
          <a:stretch>
            <a:fillRect/>
          </a:stretch>
        </p:blipFill>
        <p:spPr>
          <a:xfrm>
            <a:off x="767408" y="2564904"/>
            <a:ext cx="5274310" cy="3336290"/>
          </a:xfrm>
          <a:prstGeom prst="rect">
            <a:avLst/>
          </a:prstGeom>
        </p:spPr>
      </p:pic>
      <p:pic>
        <p:nvPicPr>
          <p:cNvPr id="9" name="图片 8"/>
          <p:cNvPicPr/>
          <p:nvPr/>
        </p:nvPicPr>
        <p:blipFill>
          <a:blip r:embed="rId2"/>
          <a:stretch>
            <a:fillRect/>
          </a:stretch>
        </p:blipFill>
        <p:spPr>
          <a:xfrm>
            <a:off x="6384032" y="2564904"/>
            <a:ext cx="5274310" cy="33362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7128792" cy="1525482"/>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4.3 </a:t>
            </a:r>
            <a:r>
              <a:rPr lang="zh-CN" altLang="en-US" sz="3200" b="1" dirty="0">
                <a:latin typeface="宋体" pitchFamily="2" charset="-122"/>
                <a:ea typeface="宋体" pitchFamily="2" charset="-122"/>
              </a:rPr>
              <a:t>南京二手房基本信息可视化分析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南京二手房总价</a:t>
            </a:r>
            <a:r>
              <a:rPr lang="en-US" altLang="zh-CN" sz="1600" b="1" dirty="0">
                <a:latin typeface="宋体" pitchFamily="2" charset="-122"/>
                <a:ea typeface="宋体" pitchFamily="2" charset="-122"/>
              </a:rPr>
              <a:t>200</a:t>
            </a:r>
            <a:r>
              <a:rPr lang="zh-CN" altLang="en-US" sz="1600" b="1" dirty="0">
                <a:latin typeface="宋体" pitchFamily="2" charset="-122"/>
                <a:ea typeface="宋体" pitchFamily="2" charset="-122"/>
              </a:rPr>
              <a:t>万以下的区域分布图如下：</a:t>
            </a: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6528048" y="2858439"/>
            <a:ext cx="1504675" cy="2585323"/>
          </a:xfrm>
          <a:prstGeom prst="rect">
            <a:avLst/>
          </a:prstGeom>
          <a:noFill/>
        </p:spPr>
        <p:txBody>
          <a:bodyPr wrap="square" rtlCol="0">
            <a:spAutoFit/>
          </a:bodyPr>
          <a:lstStyle/>
          <a:p>
            <a:r>
              <a:rPr lang="zh-CN" altLang="zh-CN" dirty="0"/>
              <a:t>从图中可以看出</a:t>
            </a:r>
            <a:r>
              <a:rPr lang="zh-CN" altLang="en-US" dirty="0"/>
              <a:t>：</a:t>
            </a:r>
            <a:endParaRPr lang="en-US" altLang="zh-CN" dirty="0"/>
          </a:p>
          <a:p>
            <a:endParaRPr lang="en-US" altLang="zh-CN" dirty="0"/>
          </a:p>
          <a:p>
            <a:r>
              <a:rPr lang="zh-CN" altLang="zh-CN" dirty="0"/>
              <a:t>除了鼓楼区和建邺区有点少，其他区域低于</a:t>
            </a:r>
            <a:r>
              <a:rPr lang="en-US" altLang="zh-CN" dirty="0"/>
              <a:t>200</a:t>
            </a:r>
            <a:r>
              <a:rPr lang="zh-CN" altLang="zh-CN" dirty="0"/>
              <a:t>万的房子还是有的。</a:t>
            </a:r>
            <a:endParaRPr lang="zh-CN" altLang="en-US" dirty="0"/>
          </a:p>
        </p:txBody>
      </p:sp>
      <p:pic>
        <p:nvPicPr>
          <p:cNvPr id="8" name="图片 7"/>
          <p:cNvPicPr/>
          <p:nvPr/>
        </p:nvPicPr>
        <p:blipFill>
          <a:blip r:embed="rId1"/>
          <a:stretch>
            <a:fillRect/>
          </a:stretch>
        </p:blipFill>
        <p:spPr>
          <a:xfrm>
            <a:off x="702565" y="2641756"/>
            <a:ext cx="5274310" cy="3797935"/>
          </a:xfrm>
          <a:prstGeom prst="rect">
            <a:avLst/>
          </a:prstGeom>
        </p:spPr>
      </p:pic>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9192344" y="1124745"/>
            <a:ext cx="2016224" cy="57332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4.3 </a:t>
            </a:r>
            <a:r>
              <a:rPr lang="zh-CN" altLang="en-US" sz="3200" b="1" dirty="0">
                <a:latin typeface="宋体" pitchFamily="2" charset="-122"/>
                <a:ea typeface="宋体" pitchFamily="2" charset="-122"/>
              </a:rPr>
              <a:t>南京二手房基本信息可视化分析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南京二手房建筑面积分布区间图如下：                      南京各区域二手房平均建筑面积如下：</a:t>
            </a:r>
            <a:endParaRPr lang="en-US" altLang="zh-CN" sz="1600" b="1" dirty="0">
              <a:latin typeface="宋体" pitchFamily="2" charset="-122"/>
              <a:ea typeface="宋体" pitchFamily="2" charset="-122"/>
            </a:endParaRPr>
          </a:p>
          <a:p>
            <a:pPr lvl="1">
              <a:lnSpc>
                <a:spcPct val="120000"/>
              </a:lnSpc>
            </a:pP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623392" y="5877272"/>
            <a:ext cx="10945216" cy="830997"/>
          </a:xfrm>
          <a:prstGeom prst="rect">
            <a:avLst/>
          </a:prstGeom>
          <a:noFill/>
        </p:spPr>
        <p:txBody>
          <a:bodyPr wrap="square" rtlCol="0">
            <a:spAutoFit/>
          </a:bodyPr>
          <a:lstStyle/>
          <a:p>
            <a:pPr marL="285750" indent="-285750">
              <a:buFont typeface="Arial" panose="020B0604020202090204" pitchFamily="34" charset="0"/>
              <a:buChar char="•"/>
            </a:pPr>
            <a:r>
              <a:rPr lang="zh-CN" altLang="zh-CN" sz="1600" dirty="0"/>
              <a:t>建筑面积</a:t>
            </a:r>
            <a:r>
              <a:rPr lang="en-US" altLang="zh-CN" sz="1600" dirty="0"/>
              <a:t>50~100</a:t>
            </a:r>
            <a:r>
              <a:rPr lang="zh-CN" altLang="zh-CN" sz="1600" dirty="0"/>
              <a:t>区间内房源数量最多，超过了</a:t>
            </a:r>
            <a:r>
              <a:rPr lang="en-US" altLang="zh-CN" sz="1600" dirty="0"/>
              <a:t>10000</a:t>
            </a:r>
            <a:r>
              <a:rPr lang="zh-CN" altLang="zh-CN" sz="1600" dirty="0"/>
              <a:t>套。其次是</a:t>
            </a:r>
            <a:r>
              <a:rPr lang="en-US" altLang="zh-CN" sz="1600" dirty="0"/>
              <a:t>100~150</a:t>
            </a:r>
            <a:r>
              <a:rPr lang="zh-CN" altLang="zh-CN" sz="1600" dirty="0"/>
              <a:t>区间与小于</a:t>
            </a:r>
            <a:r>
              <a:rPr lang="en-US" altLang="zh-CN" sz="1600" dirty="0"/>
              <a:t>50</a:t>
            </a:r>
            <a:r>
              <a:rPr lang="zh-CN" altLang="zh-CN" sz="1600" dirty="0"/>
              <a:t>的区间。</a:t>
            </a:r>
            <a:endParaRPr lang="en-US" altLang="zh-CN" sz="1600" dirty="0"/>
          </a:p>
          <a:p>
            <a:pPr marL="285750" indent="-285750">
              <a:buFont typeface="Arial" panose="020B0604020202090204" pitchFamily="34" charset="0"/>
              <a:buChar char="•"/>
            </a:pPr>
            <a:r>
              <a:rPr lang="zh-CN" altLang="zh-CN" sz="1600" dirty="0"/>
              <a:t>玄武、秦淮、鼓楼这几个单价比较高的老城区平均建筑面积最小，面积</a:t>
            </a:r>
            <a:r>
              <a:rPr lang="en-US" altLang="zh-CN" sz="1600" dirty="0"/>
              <a:t>80</a:t>
            </a:r>
            <a:r>
              <a:rPr lang="zh-CN" altLang="zh-CN" sz="1600" dirty="0"/>
              <a:t>平米左右。反而是江宁、浦口这两个单价最低的区域平均建筑面积最大，面积大小都超过了</a:t>
            </a:r>
            <a:r>
              <a:rPr lang="en-US" altLang="zh-CN" sz="1600" dirty="0"/>
              <a:t>100</a:t>
            </a:r>
            <a:r>
              <a:rPr lang="zh-CN" altLang="zh-CN" sz="1600" dirty="0"/>
              <a:t>平米。</a:t>
            </a:r>
            <a:endParaRPr lang="en-US" altLang="zh-CN" sz="1400" dirty="0"/>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516731" y="2636912"/>
            <a:ext cx="5274310" cy="3061970"/>
          </a:xfrm>
          <a:prstGeom prst="rect">
            <a:avLst/>
          </a:prstGeom>
          <a:noFill/>
          <a:ln>
            <a:noFill/>
          </a:ln>
        </p:spPr>
      </p:pic>
      <p:pic>
        <p:nvPicPr>
          <p:cNvPr id="10" name="图片 9"/>
          <p:cNvPicPr/>
          <p:nvPr/>
        </p:nvPicPr>
        <p:blipFill>
          <a:blip r:embed="rId2">
            <a:extLst>
              <a:ext uri="{28A0092B-C50C-407E-A947-70E740481C1C}">
                <a14:useLocalDpi xmlns:a14="http://schemas.microsoft.com/office/drawing/2010/main" val="0"/>
              </a:ext>
            </a:extLst>
          </a:blip>
          <a:srcRect/>
          <a:stretch>
            <a:fillRect/>
          </a:stretch>
        </p:blipFill>
        <p:spPr bwMode="auto">
          <a:xfrm>
            <a:off x="6312024" y="2638917"/>
            <a:ext cx="5400600" cy="30619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4.3 </a:t>
            </a:r>
            <a:r>
              <a:rPr lang="zh-CN" altLang="en-US" sz="3200" b="1" dirty="0">
                <a:latin typeface="宋体" pitchFamily="2" charset="-122"/>
                <a:ea typeface="宋体" pitchFamily="2" charset="-122"/>
              </a:rPr>
              <a:t>南京二手房基本信息可视化分析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南京二手房总价与建筑面积散点图如下：                      南京二手房单价与建筑面积散点图如下：</a:t>
            </a:r>
            <a:endParaRPr lang="en-US" altLang="zh-CN" sz="1600" b="1" dirty="0">
              <a:latin typeface="宋体" pitchFamily="2" charset="-122"/>
              <a:ea typeface="宋体" pitchFamily="2" charset="-122"/>
            </a:endParaRPr>
          </a:p>
          <a:p>
            <a:pPr lvl="1">
              <a:lnSpc>
                <a:spcPct val="120000"/>
              </a:lnSpc>
            </a:pP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623392" y="5877272"/>
            <a:ext cx="10945216" cy="738664"/>
          </a:xfrm>
          <a:prstGeom prst="rect">
            <a:avLst/>
          </a:prstGeom>
          <a:noFill/>
        </p:spPr>
        <p:txBody>
          <a:bodyPr wrap="square" rtlCol="0">
            <a:spAutoFit/>
          </a:bodyPr>
          <a:lstStyle/>
          <a:p>
            <a:pPr marL="285750" indent="-285750">
              <a:buFont typeface="Arial" panose="020B0604020202090204" pitchFamily="34" charset="0"/>
              <a:buChar char="•"/>
            </a:pPr>
            <a:r>
              <a:rPr lang="zh-CN" altLang="zh-CN" sz="1400" dirty="0"/>
              <a:t>总价与建筑面积这两个变量符合正相关关系。数据点分布比较集中，大多数都在总价</a:t>
            </a:r>
            <a:r>
              <a:rPr lang="en-US" altLang="zh-CN" sz="1400" dirty="0"/>
              <a:t>0~1500</a:t>
            </a:r>
            <a:r>
              <a:rPr lang="zh-CN" altLang="zh-CN" sz="1400" dirty="0"/>
              <a:t>万元与建筑面积</a:t>
            </a:r>
            <a:r>
              <a:rPr lang="en-US" altLang="zh-CN" sz="1400" dirty="0"/>
              <a:t>0~400</a:t>
            </a:r>
            <a:r>
              <a:rPr lang="zh-CN" altLang="zh-CN" sz="1400" dirty="0"/>
              <a:t>平米这个区域内。</a:t>
            </a:r>
            <a:endParaRPr lang="en-US" altLang="zh-CN" sz="1400" dirty="0"/>
          </a:p>
          <a:p>
            <a:pPr marL="285750" indent="-285750">
              <a:buFont typeface="Arial" panose="020B0604020202090204" pitchFamily="34" charset="0"/>
              <a:buChar char="•"/>
            </a:pPr>
            <a:r>
              <a:rPr lang="zh-CN" altLang="zh-CN" sz="1400" dirty="0"/>
              <a:t>建筑面积与单价并无</a:t>
            </a:r>
            <a:r>
              <a:rPr lang="zh-CN" altLang="en-US" sz="1400" dirty="0"/>
              <a:t>明显</a:t>
            </a:r>
            <a:r>
              <a:rPr lang="zh-CN" altLang="zh-CN" sz="1400" dirty="0"/>
              <a:t>关系，同样样本点分布也较为集中，离散值不多，但单价特别高的房源，建筑面积都不是太大，因为这些房源一般都位于市中心。</a:t>
            </a:r>
            <a:endParaRPr lang="en-US" altLang="zh-CN" sz="1100" dirty="0"/>
          </a:p>
        </p:txBody>
      </p:sp>
      <p:pic>
        <p:nvPicPr>
          <p:cNvPr id="9" name="图片 8"/>
          <p:cNvPicPr/>
          <p:nvPr/>
        </p:nvPicPr>
        <p:blipFill>
          <a:blip r:embed="rId1">
            <a:extLst>
              <a:ext uri="{28A0092B-C50C-407E-A947-70E740481C1C}">
                <a14:useLocalDpi xmlns:a14="http://schemas.microsoft.com/office/drawing/2010/main" val="0"/>
              </a:ext>
            </a:extLst>
          </a:blip>
          <a:srcRect/>
          <a:stretch>
            <a:fillRect/>
          </a:stretch>
        </p:blipFill>
        <p:spPr bwMode="auto">
          <a:xfrm>
            <a:off x="483196" y="2621332"/>
            <a:ext cx="5274310" cy="3061970"/>
          </a:xfrm>
          <a:prstGeom prst="rect">
            <a:avLst/>
          </a:prstGeom>
          <a:noFill/>
          <a:ln>
            <a:noFill/>
          </a:ln>
        </p:spPr>
      </p:pic>
      <p:pic>
        <p:nvPicPr>
          <p:cNvPr id="11" name="图片 10"/>
          <p:cNvPicPr/>
          <p:nvPr/>
        </p:nvPicPr>
        <p:blipFill>
          <a:blip r:embed="rId2">
            <a:extLst>
              <a:ext uri="{28A0092B-C50C-407E-A947-70E740481C1C}">
                <a14:useLocalDpi xmlns:a14="http://schemas.microsoft.com/office/drawing/2010/main" val="0"/>
              </a:ext>
            </a:extLst>
          </a:blip>
          <a:srcRect/>
          <a:stretch>
            <a:fillRect/>
          </a:stretch>
        </p:blipFill>
        <p:spPr bwMode="auto">
          <a:xfrm>
            <a:off x="6399924" y="2621332"/>
            <a:ext cx="5274310" cy="30619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4.4 </a:t>
            </a:r>
            <a:r>
              <a:rPr lang="zh-CN" altLang="en-US" sz="3200" b="1" dirty="0">
                <a:latin typeface="宋体" pitchFamily="2" charset="-122"/>
                <a:ea typeface="宋体" pitchFamily="2" charset="-122"/>
              </a:rPr>
              <a:t>南京二手房房屋属性可视化分析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南京二手房房屋户型饼状图如下：         南京二手房房屋装修饼状图如下：</a:t>
            </a:r>
            <a:endParaRPr lang="en-US" altLang="zh-CN" sz="1600" b="1" dirty="0">
              <a:latin typeface="宋体" pitchFamily="2" charset="-122"/>
              <a:ea typeface="宋体" pitchFamily="2" charset="-122"/>
            </a:endParaRPr>
          </a:p>
          <a:p>
            <a:pPr lvl="1">
              <a:lnSpc>
                <a:spcPct val="120000"/>
              </a:lnSpc>
            </a:pP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8688288" y="2595149"/>
            <a:ext cx="2880320" cy="3416320"/>
          </a:xfrm>
          <a:prstGeom prst="rect">
            <a:avLst/>
          </a:prstGeom>
          <a:noFill/>
        </p:spPr>
        <p:txBody>
          <a:bodyPr wrap="square" rtlCol="0">
            <a:spAutoFit/>
          </a:bodyPr>
          <a:lstStyle/>
          <a:p>
            <a:pPr marL="285750" indent="-285750">
              <a:buFont typeface="Arial" panose="020B0604020202090204" pitchFamily="34" charset="0"/>
              <a:buChar char="•"/>
            </a:pPr>
            <a:r>
              <a:rPr lang="en-US" altLang="zh-CN" b="1" dirty="0"/>
              <a:t>2</a:t>
            </a:r>
            <a:r>
              <a:rPr lang="zh-CN" altLang="zh-CN" b="1" dirty="0"/>
              <a:t>室</a:t>
            </a:r>
            <a:r>
              <a:rPr lang="en-US" altLang="zh-CN" b="1" dirty="0"/>
              <a:t>1</a:t>
            </a:r>
            <a:r>
              <a:rPr lang="zh-CN" altLang="zh-CN" b="1" dirty="0"/>
              <a:t>厅</a:t>
            </a:r>
            <a:r>
              <a:rPr lang="zh-CN" altLang="zh-CN" dirty="0"/>
              <a:t>与</a:t>
            </a:r>
            <a:r>
              <a:rPr lang="en-US" altLang="zh-CN" b="1" dirty="0"/>
              <a:t>2</a:t>
            </a:r>
            <a:r>
              <a:rPr lang="zh-CN" altLang="zh-CN" b="1" dirty="0"/>
              <a:t>室</a:t>
            </a:r>
            <a:r>
              <a:rPr lang="en-US" altLang="zh-CN" b="1" dirty="0"/>
              <a:t>2</a:t>
            </a:r>
            <a:r>
              <a:rPr lang="zh-CN" altLang="zh-CN" b="1" dirty="0"/>
              <a:t>厅</a:t>
            </a:r>
            <a:r>
              <a:rPr lang="zh-CN" altLang="zh-CN" dirty="0"/>
              <a:t>作为标准配置，一起占比接近一半。其中</a:t>
            </a:r>
            <a:r>
              <a:rPr lang="en-US" altLang="zh-CN" dirty="0"/>
              <a:t>3</a:t>
            </a:r>
            <a:r>
              <a:rPr lang="zh-CN" altLang="zh-CN" dirty="0"/>
              <a:t>室</a:t>
            </a:r>
            <a:r>
              <a:rPr lang="en-US" altLang="zh-CN" dirty="0"/>
              <a:t>2</a:t>
            </a:r>
            <a:r>
              <a:rPr lang="zh-CN" altLang="zh-CN" dirty="0"/>
              <a:t>厅和</a:t>
            </a:r>
            <a:r>
              <a:rPr lang="en-US" altLang="zh-CN" dirty="0"/>
              <a:t>3</a:t>
            </a:r>
            <a:r>
              <a:rPr lang="zh-CN" altLang="zh-CN" dirty="0"/>
              <a:t>室</a:t>
            </a:r>
            <a:r>
              <a:rPr lang="en-US" altLang="zh-CN" dirty="0"/>
              <a:t>1</a:t>
            </a:r>
            <a:r>
              <a:rPr lang="zh-CN" altLang="zh-CN" dirty="0"/>
              <a:t>厅的房源也占比不少，其他房屋户型的房源占比就比较少了。</a:t>
            </a:r>
            <a:endParaRPr lang="en-US" altLang="zh-CN" dirty="0"/>
          </a:p>
          <a:p>
            <a:pPr marL="285750" indent="-285750">
              <a:buFont typeface="Arial" panose="020B0604020202090204" pitchFamily="34" charset="0"/>
              <a:buChar char="•"/>
            </a:pPr>
            <a:endParaRPr lang="en-US" altLang="zh-CN" dirty="0"/>
          </a:p>
          <a:p>
            <a:pPr marL="285750" indent="-285750">
              <a:buFont typeface="Arial" panose="020B0604020202090204" pitchFamily="34" charset="0"/>
              <a:buChar char="•"/>
            </a:pPr>
            <a:r>
              <a:rPr lang="zh-CN" altLang="zh-CN" dirty="0"/>
              <a:t>房源全部为二手房的缘故，近</a:t>
            </a:r>
            <a:r>
              <a:rPr lang="en-US" altLang="zh-CN" dirty="0"/>
              <a:t>60%</a:t>
            </a:r>
            <a:r>
              <a:rPr lang="zh-CN" altLang="zh-CN" dirty="0"/>
              <a:t>的房源的房屋装修情况都是写的其他，大家都是自主装修过的。</a:t>
            </a:r>
            <a:endParaRPr lang="en-US" altLang="zh-CN" sz="1400" dirty="0"/>
          </a:p>
        </p:txBody>
      </p:sp>
      <p:pic>
        <p:nvPicPr>
          <p:cNvPr id="9" name="图片 8"/>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3392" y="2644482"/>
            <a:ext cx="3600400" cy="3428542"/>
          </a:xfrm>
          <a:prstGeom prst="rect">
            <a:avLst/>
          </a:prstGeom>
          <a:noFill/>
          <a:ln>
            <a:noFill/>
          </a:ln>
        </p:spPr>
      </p:pic>
      <p:pic>
        <p:nvPicPr>
          <p:cNvPr id="11" name="图片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9856" y="2650047"/>
            <a:ext cx="3528392" cy="34229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数据可视化分析</a:t>
            </a:r>
            <a:endParaRPr lang="zh-CN" altLang="en-US" dirty="0"/>
          </a:p>
        </p:txBody>
      </p:sp>
      <p:sp>
        <p:nvSpPr>
          <p:cNvPr id="23" name="矩形 22"/>
          <p:cNvSpPr/>
          <p:nvPr/>
        </p:nvSpPr>
        <p:spPr>
          <a:xfrm>
            <a:off x="263352" y="1303550"/>
            <a:ext cx="11593288" cy="1820948"/>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4.4 </a:t>
            </a:r>
            <a:r>
              <a:rPr lang="zh-CN" altLang="en-US" sz="3200" b="1" dirty="0">
                <a:latin typeface="宋体" pitchFamily="2" charset="-122"/>
                <a:ea typeface="宋体" pitchFamily="2" charset="-122"/>
              </a:rPr>
              <a:t>南京二手房房屋属性可视化分析</a:t>
            </a:r>
            <a:endParaRPr lang="en-US" altLang="zh-CN" sz="3200" b="1" dirty="0">
              <a:latin typeface="宋体" pitchFamily="2" charset="-122"/>
              <a:ea typeface="宋体" pitchFamily="2" charset="-122"/>
            </a:endParaRPr>
          </a:p>
          <a:p>
            <a:pPr lvl="1">
              <a:lnSpc>
                <a:spcPct val="120000"/>
              </a:lnSpc>
            </a:pPr>
            <a:endParaRPr lang="en-US" altLang="zh-CN" sz="1400" b="1" dirty="0">
              <a:latin typeface="宋体" pitchFamily="2" charset="-122"/>
              <a:ea typeface="宋体" pitchFamily="2" charset="-122"/>
            </a:endParaRPr>
          </a:p>
          <a:p>
            <a:pPr lvl="1">
              <a:lnSpc>
                <a:spcPct val="120000"/>
              </a:lnSpc>
            </a:pPr>
            <a:r>
              <a:rPr lang="zh-CN" altLang="en-US" sz="1600" b="1" dirty="0">
                <a:latin typeface="宋体" pitchFamily="2" charset="-122"/>
                <a:ea typeface="宋体" pitchFamily="2" charset="-122"/>
              </a:rPr>
              <a:t>南京二手房房屋朝向柱状图如下：                             南京二手房建筑类型饼状图如下：</a:t>
            </a:r>
            <a:endParaRPr lang="en-US" altLang="zh-CN" sz="1600" b="1" dirty="0">
              <a:latin typeface="宋体" pitchFamily="2" charset="-122"/>
              <a:ea typeface="宋体" pitchFamily="2" charset="-122"/>
            </a:endParaRPr>
          </a:p>
          <a:p>
            <a:pPr lvl="1">
              <a:lnSpc>
                <a:spcPct val="120000"/>
              </a:lnSpc>
            </a:pPr>
            <a:endParaRPr lang="en-US" altLang="zh-CN" sz="1600" b="1" dirty="0">
              <a:latin typeface="宋体" pitchFamily="2" charset="-122"/>
              <a:ea typeface="宋体" pitchFamily="2" charset="-122"/>
            </a:endParaRPr>
          </a:p>
          <a:p>
            <a:pPr>
              <a:lnSpc>
                <a:spcPct val="120000"/>
              </a:lnSpc>
            </a:pPr>
            <a:endParaRPr lang="en-US" altLang="zh-CN" b="1" dirty="0">
              <a:latin typeface="宋体" pitchFamily="2" charset="-122"/>
              <a:ea typeface="宋体" pitchFamily="2" charset="-122"/>
            </a:endParaRPr>
          </a:p>
        </p:txBody>
      </p:sp>
      <p:sp>
        <p:nvSpPr>
          <p:cNvPr id="4" name="文本框 3"/>
          <p:cNvSpPr txBox="1"/>
          <p:nvPr/>
        </p:nvSpPr>
        <p:spPr>
          <a:xfrm>
            <a:off x="767408" y="5873115"/>
            <a:ext cx="10237636" cy="984885"/>
          </a:xfrm>
          <a:prstGeom prst="rect">
            <a:avLst/>
          </a:prstGeom>
          <a:noFill/>
        </p:spPr>
        <p:txBody>
          <a:bodyPr wrap="square" rtlCol="0">
            <a:spAutoFit/>
          </a:bodyPr>
          <a:lstStyle/>
          <a:p>
            <a:pPr marL="285750" indent="-285750">
              <a:buFont typeface="Arial" panose="020B0604020202090204" pitchFamily="34" charset="0"/>
              <a:buChar char="•"/>
            </a:pPr>
            <a:r>
              <a:rPr lang="zh-CN" altLang="zh-CN" sz="1400" dirty="0"/>
              <a:t>只有少数几种的朝向比较多，其余的都非常少，明显属于长尾分布类型（严重偏态）。这也符合我们的认识，房屋朝向一半都是</a:t>
            </a:r>
            <a:r>
              <a:rPr lang="zh-CN" altLang="zh-CN" sz="1400" b="1" dirty="0"/>
              <a:t>坐北朝南</a:t>
            </a:r>
            <a:r>
              <a:rPr lang="zh-CN" altLang="zh-CN" sz="1400" dirty="0"/>
              <a:t>。</a:t>
            </a:r>
            <a:endParaRPr lang="en-US" altLang="zh-CN" sz="1400" dirty="0"/>
          </a:p>
          <a:p>
            <a:pPr marL="285750" indent="-285750">
              <a:buFont typeface="Arial" panose="020B0604020202090204" pitchFamily="34" charset="0"/>
              <a:buChar char="•"/>
            </a:pPr>
            <a:r>
              <a:rPr lang="zh-CN" altLang="zh-CN" sz="1400" dirty="0"/>
              <a:t>房源的建筑类型</a:t>
            </a:r>
            <a:r>
              <a:rPr lang="en-US" altLang="zh-CN" sz="1400" dirty="0"/>
              <a:t>65.6%</a:t>
            </a:r>
            <a:r>
              <a:rPr lang="zh-CN" altLang="zh-CN" sz="1400" dirty="0"/>
              <a:t>都是</a:t>
            </a:r>
            <a:r>
              <a:rPr lang="zh-CN" altLang="zh-CN" sz="1400" b="1" dirty="0"/>
              <a:t>板楼</a:t>
            </a:r>
            <a:r>
              <a:rPr lang="zh-CN" altLang="zh-CN" sz="1400" dirty="0"/>
              <a:t>，现在房地产商喜欢开发的塔楼反而较少，这和南京二手房建筑时间有关都比较久远相符。</a:t>
            </a:r>
            <a:endParaRPr lang="zh-CN" altLang="zh-CN" sz="1400" dirty="0"/>
          </a:p>
          <a:p>
            <a:pPr marL="285750" indent="-285750">
              <a:buFont typeface="Arial" panose="020B0604020202090204" pitchFamily="34" charset="0"/>
              <a:buChar char="•"/>
            </a:pPr>
            <a:endParaRPr lang="en-US" altLang="zh-CN" sz="1600" dirty="0"/>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459944" y="2636912"/>
            <a:ext cx="5211165" cy="3222625"/>
          </a:xfrm>
          <a:prstGeom prst="rect">
            <a:avLst/>
          </a:prstGeom>
          <a:noFill/>
          <a:ln>
            <a:noFill/>
          </a:ln>
        </p:spPr>
      </p:pic>
      <p:pic>
        <p:nvPicPr>
          <p:cNvPr id="10" name="图片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6081" y="2636911"/>
            <a:ext cx="3384376" cy="3222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FIVE  </a:t>
            </a:r>
            <a:endParaRPr lang="zh-CN" altLang="en-US" dirty="0"/>
          </a:p>
        </p:txBody>
      </p:sp>
      <p:sp>
        <p:nvSpPr>
          <p:cNvPr id="4" name="文本占位符 3"/>
          <p:cNvSpPr>
            <a:spLocks noGrp="1"/>
          </p:cNvSpPr>
          <p:nvPr>
            <p:ph type="body" sz="quarter" idx="12"/>
          </p:nvPr>
        </p:nvSpPr>
        <p:spPr/>
        <p:txBody>
          <a:bodyPr/>
          <a:lstStyle/>
          <a:p>
            <a:r>
              <a:rPr lang="zh-CN" altLang="en-US" dirty="0"/>
              <a:t>数据聚类分析</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endParaRPr lang="zh-CN" altLang="en-US" dirty="0"/>
          </a:p>
        </p:txBody>
      </p:sp>
      <p:sp>
        <p:nvSpPr>
          <p:cNvPr id="23" name="矩形 22"/>
          <p:cNvSpPr/>
          <p:nvPr/>
        </p:nvSpPr>
        <p:spPr>
          <a:xfrm>
            <a:off x="335360" y="1495951"/>
            <a:ext cx="6912768" cy="604781"/>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5.1 K-MEANS</a:t>
            </a:r>
            <a:r>
              <a:rPr lang="zh-CN" altLang="en-US" sz="3200" b="1" dirty="0">
                <a:latin typeface="宋体" pitchFamily="2" charset="-122"/>
                <a:ea typeface="宋体" pitchFamily="2" charset="-122"/>
              </a:rPr>
              <a:t>算法介绍</a:t>
            </a:r>
            <a:endParaRPr lang="en-US" altLang="zh-CN" sz="1400" b="1" dirty="0">
              <a:latin typeface="宋体" pitchFamily="2" charset="-122"/>
              <a:ea typeface="宋体" pitchFamily="2" charset="-122"/>
            </a:endParaRPr>
          </a:p>
        </p:txBody>
      </p:sp>
      <p:sp>
        <p:nvSpPr>
          <p:cNvPr id="4" name="文本框 3"/>
          <p:cNvSpPr txBox="1"/>
          <p:nvPr/>
        </p:nvSpPr>
        <p:spPr>
          <a:xfrm>
            <a:off x="797233" y="2315792"/>
            <a:ext cx="4336654" cy="4031873"/>
          </a:xfrm>
          <a:prstGeom prst="rect">
            <a:avLst/>
          </a:prstGeom>
          <a:noFill/>
        </p:spPr>
        <p:txBody>
          <a:bodyPr wrap="square" rtlCol="0">
            <a:spAutoFit/>
          </a:bodyPr>
          <a:lstStyle/>
          <a:p>
            <a:r>
              <a:rPr lang="en-US" altLang="zh-CN" b="1" dirty="0"/>
              <a:t>1</a:t>
            </a:r>
            <a:r>
              <a:rPr lang="zh-CN" altLang="en-US" b="1" dirty="0"/>
              <a:t>、</a:t>
            </a:r>
            <a:r>
              <a:rPr lang="zh-CN" altLang="zh-CN" b="1" dirty="0"/>
              <a:t>基本原理</a:t>
            </a:r>
            <a:endParaRPr lang="zh-CN" altLang="zh-CN" b="1" dirty="0"/>
          </a:p>
          <a:p>
            <a:r>
              <a:rPr lang="en-US" altLang="zh-CN" dirty="0"/>
              <a:t>k-Means</a:t>
            </a:r>
            <a:r>
              <a:rPr lang="zh-CN" altLang="zh-CN" dirty="0"/>
              <a:t>算法是一种聚类算法，它是一种无监督学习算法，目的是</a:t>
            </a:r>
            <a:r>
              <a:rPr lang="zh-CN" altLang="zh-CN" sz="2000" b="1" dirty="0"/>
              <a:t>将相似的对象归到同一个蔟中</a:t>
            </a:r>
            <a:r>
              <a:rPr lang="zh-CN" altLang="zh-CN" dirty="0"/>
              <a:t>。蔟内的对象越相似，聚类的效果就越好。聚类和分类最大的不同在于，分类的目标事先已知，而聚类则不一样。其产生的结果和分类相同，而只是类别没有预先定义。</a:t>
            </a:r>
            <a:endParaRPr lang="en-US" altLang="zh-CN" dirty="0"/>
          </a:p>
          <a:p>
            <a:endParaRPr lang="en-US" altLang="zh-CN" dirty="0"/>
          </a:p>
          <a:p>
            <a:r>
              <a:rPr lang="en-US" altLang="zh-CN" dirty="0"/>
              <a:t>2</a:t>
            </a:r>
            <a:r>
              <a:rPr lang="zh-CN" altLang="en-US" dirty="0"/>
              <a:t>、</a:t>
            </a:r>
            <a:r>
              <a:rPr lang="zh-CN" altLang="zh-CN" dirty="0"/>
              <a:t>聚类效果判定标准</a:t>
            </a:r>
            <a:endParaRPr lang="zh-CN" altLang="zh-CN" dirty="0"/>
          </a:p>
          <a:p>
            <a:r>
              <a:rPr lang="zh-CN" altLang="zh-CN" dirty="0"/>
              <a:t>使各个样本与所在簇的质心的均值的误差平方和达到最小，这也是评价</a:t>
            </a:r>
            <a:r>
              <a:rPr lang="en-US" altLang="zh-CN" dirty="0"/>
              <a:t>K-means</a:t>
            </a:r>
            <a:r>
              <a:rPr lang="zh-CN" altLang="zh-CN" dirty="0"/>
              <a:t>算法最后聚类效果的评价标准。</a:t>
            </a:r>
            <a:endParaRPr lang="zh-CN" altLang="zh-CN" dirty="0"/>
          </a:p>
          <a:p>
            <a:endParaRPr lang="zh-CN" altLang="zh-CN" dirty="0"/>
          </a:p>
        </p:txBody>
      </p:sp>
      <p:sp>
        <p:nvSpPr>
          <p:cNvPr id="10" name="文本框 9"/>
          <p:cNvSpPr txBox="1"/>
          <p:nvPr/>
        </p:nvSpPr>
        <p:spPr>
          <a:xfrm>
            <a:off x="6312024" y="2309684"/>
            <a:ext cx="5090456" cy="3693319"/>
          </a:xfrm>
          <a:prstGeom prst="rect">
            <a:avLst/>
          </a:prstGeom>
          <a:noFill/>
        </p:spPr>
        <p:txBody>
          <a:bodyPr wrap="square" rtlCol="0">
            <a:spAutoFit/>
          </a:bodyPr>
          <a:lstStyle/>
          <a:p>
            <a:r>
              <a:rPr lang="en-US" altLang="zh-CN" dirty="0"/>
              <a:t>3</a:t>
            </a:r>
            <a:r>
              <a:rPr lang="zh-CN" altLang="en-US" dirty="0"/>
              <a:t>、</a:t>
            </a:r>
            <a:r>
              <a:rPr lang="zh-CN" altLang="zh-CN" dirty="0"/>
              <a:t>算法实现步骤</a:t>
            </a:r>
            <a:endParaRPr lang="zh-CN" altLang="zh-CN" dirty="0"/>
          </a:p>
          <a:p>
            <a:pPr lvl="1"/>
            <a:r>
              <a:rPr lang="en-US" altLang="zh-CN" dirty="0"/>
              <a:t>1</a:t>
            </a:r>
            <a:r>
              <a:rPr lang="zh-CN" altLang="zh-CN" dirty="0"/>
              <a:t>）选定</a:t>
            </a:r>
            <a:r>
              <a:rPr lang="en-US" altLang="zh-CN" dirty="0"/>
              <a:t>k</a:t>
            </a:r>
            <a:r>
              <a:rPr lang="zh-CN" altLang="zh-CN" dirty="0"/>
              <a:t>值</a:t>
            </a:r>
            <a:endParaRPr lang="zh-CN" altLang="zh-CN" dirty="0"/>
          </a:p>
          <a:p>
            <a:pPr lvl="1"/>
            <a:r>
              <a:rPr lang="en-US" altLang="zh-CN" dirty="0"/>
              <a:t>2</a:t>
            </a:r>
            <a:r>
              <a:rPr lang="zh-CN" altLang="zh-CN" dirty="0"/>
              <a:t>）创建</a:t>
            </a:r>
            <a:r>
              <a:rPr lang="en-US" altLang="zh-CN" dirty="0"/>
              <a:t>k</a:t>
            </a:r>
            <a:r>
              <a:rPr lang="zh-CN" altLang="zh-CN" dirty="0"/>
              <a:t>个点作为</a:t>
            </a:r>
            <a:r>
              <a:rPr lang="en-US" altLang="zh-CN" dirty="0"/>
              <a:t>k</a:t>
            </a:r>
            <a:r>
              <a:rPr lang="zh-CN" altLang="zh-CN" dirty="0"/>
              <a:t>个簇的起始质心。</a:t>
            </a:r>
            <a:endParaRPr lang="zh-CN" altLang="zh-CN" dirty="0"/>
          </a:p>
          <a:p>
            <a:pPr lvl="1"/>
            <a:r>
              <a:rPr lang="en-US" altLang="zh-CN" dirty="0"/>
              <a:t>3</a:t>
            </a:r>
            <a:r>
              <a:rPr lang="zh-CN" altLang="zh-CN" dirty="0"/>
              <a:t>）分别计算剩下的元素到</a:t>
            </a:r>
            <a:r>
              <a:rPr lang="en-US" altLang="zh-CN" dirty="0"/>
              <a:t>k</a:t>
            </a:r>
            <a:r>
              <a:rPr lang="zh-CN" altLang="zh-CN" dirty="0"/>
              <a:t>个簇中心的相异度（距离），将这些元素分别划归到相异度最低的簇。</a:t>
            </a:r>
            <a:endParaRPr lang="zh-CN" altLang="zh-CN" dirty="0"/>
          </a:p>
          <a:p>
            <a:pPr lvl="1"/>
            <a:r>
              <a:rPr lang="en-US" altLang="zh-CN" dirty="0"/>
              <a:t>4</a:t>
            </a:r>
            <a:r>
              <a:rPr lang="zh-CN" altLang="zh-CN" dirty="0"/>
              <a:t>）根据聚类结果，重新计算</a:t>
            </a:r>
            <a:r>
              <a:rPr lang="en-US" altLang="zh-CN" dirty="0"/>
              <a:t>k</a:t>
            </a:r>
            <a:r>
              <a:rPr lang="zh-CN" altLang="zh-CN" dirty="0"/>
              <a:t>个簇各自的中心，计算方法是取簇中所有元素各自维度的算术平均值。</a:t>
            </a:r>
            <a:endParaRPr lang="zh-CN" altLang="zh-CN" dirty="0"/>
          </a:p>
          <a:p>
            <a:pPr lvl="1"/>
            <a:r>
              <a:rPr lang="en-US" altLang="zh-CN" dirty="0"/>
              <a:t>5</a:t>
            </a:r>
            <a:r>
              <a:rPr lang="zh-CN" altLang="zh-CN" dirty="0"/>
              <a:t>）将</a:t>
            </a:r>
            <a:r>
              <a:rPr lang="en-US" altLang="zh-CN" dirty="0"/>
              <a:t>D</a:t>
            </a:r>
            <a:r>
              <a:rPr lang="zh-CN" altLang="zh-CN" dirty="0"/>
              <a:t>中全部元素按照新的中心重新聚类。</a:t>
            </a:r>
            <a:endParaRPr lang="zh-CN" altLang="zh-CN" dirty="0"/>
          </a:p>
          <a:p>
            <a:pPr lvl="1"/>
            <a:r>
              <a:rPr lang="en-US" altLang="zh-CN" dirty="0"/>
              <a:t>6</a:t>
            </a:r>
            <a:r>
              <a:rPr lang="zh-CN" altLang="zh-CN" dirty="0"/>
              <a:t>）重复第</a:t>
            </a:r>
            <a:r>
              <a:rPr lang="en-US" altLang="zh-CN" dirty="0"/>
              <a:t>5</a:t>
            </a:r>
            <a:r>
              <a:rPr lang="zh-CN" altLang="zh-CN" dirty="0"/>
              <a:t>步，直到聚类结果不再变化。</a:t>
            </a:r>
            <a:endParaRPr lang="zh-CN" altLang="zh-CN" dirty="0"/>
          </a:p>
          <a:p>
            <a:pPr lvl="1"/>
            <a:r>
              <a:rPr lang="en-US" altLang="zh-CN" dirty="0"/>
              <a:t>7</a:t>
            </a:r>
            <a:r>
              <a:rPr lang="zh-CN" altLang="zh-CN" dirty="0"/>
              <a:t>）最后，输出聚类结果。</a:t>
            </a:r>
            <a:endParaRPr lang="zh-CN" altLang="zh-CN" dirty="0"/>
          </a:p>
          <a:p>
            <a:endParaRPr lang="zh-CN"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endParaRPr lang="zh-CN" altLang="en-US" dirty="0"/>
          </a:p>
        </p:txBody>
      </p:sp>
      <p:sp>
        <p:nvSpPr>
          <p:cNvPr id="23" name="矩形 22"/>
          <p:cNvSpPr/>
          <p:nvPr/>
        </p:nvSpPr>
        <p:spPr>
          <a:xfrm>
            <a:off x="335360" y="1418703"/>
            <a:ext cx="6912768" cy="604781"/>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5.2 </a:t>
            </a:r>
            <a:r>
              <a:rPr lang="zh-CN" altLang="en-US" sz="3200" b="1" dirty="0">
                <a:latin typeface="宋体" pitchFamily="2" charset="-122"/>
                <a:ea typeface="宋体" pitchFamily="2" charset="-122"/>
              </a:rPr>
              <a:t>聚类结果</a:t>
            </a:r>
            <a:endParaRPr lang="en-US" altLang="zh-CN" sz="1400" b="1" dirty="0">
              <a:latin typeface="宋体" pitchFamily="2" charset="-122"/>
              <a:ea typeface="宋体" pitchFamily="2" charset="-122"/>
            </a:endParaRPr>
          </a:p>
        </p:txBody>
      </p:sp>
      <p:sp>
        <p:nvSpPr>
          <p:cNvPr id="4" name="文本框 3"/>
          <p:cNvSpPr txBox="1"/>
          <p:nvPr/>
        </p:nvSpPr>
        <p:spPr>
          <a:xfrm>
            <a:off x="789520" y="2236143"/>
            <a:ext cx="4336654" cy="369332"/>
          </a:xfrm>
          <a:prstGeom prst="rect">
            <a:avLst/>
          </a:prstGeom>
          <a:noFill/>
        </p:spPr>
        <p:txBody>
          <a:bodyPr wrap="square" rtlCol="0">
            <a:spAutoFit/>
          </a:bodyPr>
          <a:lstStyle/>
          <a:p>
            <a:r>
              <a:rPr lang="en-US" altLang="zh-CN" b="1" dirty="0"/>
              <a:t>1</a:t>
            </a:r>
            <a:r>
              <a:rPr lang="zh-CN" altLang="zh-CN" b="1" dirty="0"/>
              <a:t>）聚类结果统计信息如下</a:t>
            </a:r>
            <a:endParaRPr lang="zh-CN" altLang="zh-CN" b="1" dirty="0"/>
          </a:p>
        </p:txBody>
      </p:sp>
      <p:sp>
        <p:nvSpPr>
          <p:cNvPr id="10" name="文本框 9"/>
          <p:cNvSpPr txBox="1"/>
          <p:nvPr/>
        </p:nvSpPr>
        <p:spPr>
          <a:xfrm>
            <a:off x="6744072" y="2236143"/>
            <a:ext cx="5090456" cy="2862322"/>
          </a:xfrm>
          <a:prstGeom prst="rect">
            <a:avLst/>
          </a:prstGeom>
          <a:noFill/>
        </p:spPr>
        <p:txBody>
          <a:bodyPr wrap="square" rtlCol="0">
            <a:spAutoFit/>
          </a:bodyPr>
          <a:lstStyle/>
          <a:p>
            <a:r>
              <a:rPr lang="en-US" altLang="zh-CN" b="1" dirty="0"/>
              <a:t>2</a:t>
            </a:r>
            <a:r>
              <a:rPr lang="zh-CN" altLang="zh-CN" b="1" dirty="0"/>
              <a:t>）聚类结果分组</a:t>
            </a:r>
            <a:r>
              <a:rPr lang="en-US" altLang="zh-CN" b="1" dirty="0"/>
              <a:t>0</a:t>
            </a:r>
            <a:r>
              <a:rPr lang="zh-CN" altLang="zh-CN" b="1" dirty="0"/>
              <a:t>、</a:t>
            </a:r>
            <a:r>
              <a:rPr lang="en-US" altLang="zh-CN" b="1" dirty="0"/>
              <a:t>1</a:t>
            </a:r>
            <a:r>
              <a:rPr lang="zh-CN" altLang="zh-CN" b="1" dirty="0"/>
              <a:t>、</a:t>
            </a:r>
            <a:r>
              <a:rPr lang="en-US" altLang="zh-CN" b="1" dirty="0"/>
              <a:t>2</a:t>
            </a:r>
            <a:r>
              <a:rPr lang="zh-CN" altLang="zh-CN" b="1" dirty="0"/>
              <a:t>、</a:t>
            </a:r>
            <a:r>
              <a:rPr lang="en-US" altLang="zh-CN" b="1" dirty="0"/>
              <a:t>3</a:t>
            </a:r>
            <a:r>
              <a:rPr lang="zh-CN" altLang="zh-CN" b="1" dirty="0"/>
              <a:t>、</a:t>
            </a:r>
            <a:r>
              <a:rPr lang="en-US" altLang="zh-CN" b="1" dirty="0"/>
              <a:t>4</a:t>
            </a:r>
            <a:r>
              <a:rPr lang="zh-CN" altLang="zh-CN" b="1" dirty="0"/>
              <a:t>的区域分布图分别</a:t>
            </a:r>
            <a:r>
              <a:rPr lang="zh-CN" altLang="en-US" b="1" dirty="0"/>
              <a:t>见下页</a:t>
            </a:r>
            <a:r>
              <a:rPr lang="zh-CN" altLang="zh-CN" b="1" dirty="0"/>
              <a:t>。</a:t>
            </a:r>
            <a:endParaRPr lang="en-US" altLang="zh-CN" b="1" dirty="0"/>
          </a:p>
          <a:p>
            <a:endParaRPr lang="zh-CN" altLang="zh-CN" dirty="0"/>
          </a:p>
          <a:p>
            <a:endParaRPr lang="en-US" altLang="zh-CN" dirty="0"/>
          </a:p>
          <a:p>
            <a:endParaRPr lang="en-US" altLang="zh-CN" dirty="0"/>
          </a:p>
          <a:p>
            <a:endParaRPr lang="en-US" altLang="zh-CN" dirty="0"/>
          </a:p>
          <a:p>
            <a:endParaRPr lang="en-US" altLang="zh-CN" dirty="0"/>
          </a:p>
          <a:p>
            <a:r>
              <a:rPr lang="en-US" altLang="zh-CN" b="1" dirty="0"/>
              <a:t>3</a:t>
            </a:r>
            <a:r>
              <a:rPr lang="zh-CN" altLang="zh-CN" b="1" dirty="0"/>
              <a:t>）聚类后的单价与建筑面积散点图和总价与建筑面积散点图见</a:t>
            </a:r>
            <a:r>
              <a:rPr lang="zh-CN" altLang="en-US" b="1" dirty="0"/>
              <a:t>下面。</a:t>
            </a:r>
            <a:endParaRPr lang="zh-CN" altLang="zh-CN" b="1" dirty="0"/>
          </a:p>
          <a:p>
            <a:endParaRPr lang="zh-CN" altLang="zh-CN" dirty="0"/>
          </a:p>
        </p:txBody>
      </p:sp>
      <p:pic>
        <p:nvPicPr>
          <p:cNvPr id="7" name="图片 6"/>
          <p:cNvPicPr/>
          <p:nvPr/>
        </p:nvPicPr>
        <p:blipFill>
          <a:blip r:embed="rId1"/>
          <a:stretch>
            <a:fillRect/>
          </a:stretch>
        </p:blipFill>
        <p:spPr>
          <a:xfrm>
            <a:off x="891247" y="2906832"/>
            <a:ext cx="4988729" cy="15302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endParaRPr lang="zh-CN" altLang="en-US" dirty="0"/>
          </a:p>
        </p:txBody>
      </p:sp>
      <p:sp>
        <p:nvSpPr>
          <p:cNvPr id="23" name="矩形 22"/>
          <p:cNvSpPr/>
          <p:nvPr/>
        </p:nvSpPr>
        <p:spPr>
          <a:xfrm>
            <a:off x="119336" y="1349949"/>
            <a:ext cx="6912768" cy="604781"/>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5.2 </a:t>
            </a:r>
            <a:r>
              <a:rPr lang="zh-CN" altLang="en-US" sz="3200" b="1" dirty="0">
                <a:latin typeface="宋体" pitchFamily="2" charset="-122"/>
                <a:ea typeface="宋体" pitchFamily="2" charset="-122"/>
              </a:rPr>
              <a:t>聚类结果</a:t>
            </a:r>
            <a:endParaRPr lang="en-US" altLang="zh-CN" sz="1400" b="1" dirty="0">
              <a:latin typeface="宋体" pitchFamily="2" charset="-122"/>
              <a:ea typeface="宋体" pitchFamily="2" charset="-122"/>
            </a:endParaRPr>
          </a:p>
        </p:txBody>
      </p:sp>
      <p:sp>
        <p:nvSpPr>
          <p:cNvPr id="4" name="文本框 3"/>
          <p:cNvSpPr txBox="1"/>
          <p:nvPr/>
        </p:nvSpPr>
        <p:spPr>
          <a:xfrm>
            <a:off x="551384" y="1996100"/>
            <a:ext cx="10297144" cy="615553"/>
          </a:xfrm>
          <a:prstGeom prst="rect">
            <a:avLst/>
          </a:prstGeom>
          <a:noFill/>
        </p:spPr>
        <p:txBody>
          <a:bodyPr wrap="square" rtlCol="0">
            <a:spAutoFit/>
          </a:bodyPr>
          <a:lstStyle/>
          <a:p>
            <a:r>
              <a:rPr lang="zh-CN" altLang="en-US" sz="1600" dirty="0"/>
              <a:t>聚类后的单价与建筑面积散点图和总价与建筑面积散点图，聚类前（左边）</a:t>
            </a:r>
            <a:r>
              <a:rPr lang="zh-CN" altLang="zh-CN" sz="1600" dirty="0"/>
              <a:t>和</a:t>
            </a:r>
            <a:r>
              <a:rPr lang="zh-CN" altLang="en-US" sz="1600" dirty="0"/>
              <a:t>聚类后（右边）</a:t>
            </a:r>
            <a:r>
              <a:rPr lang="zh-CN" altLang="zh-CN" sz="1600" dirty="0"/>
              <a:t>的</a:t>
            </a:r>
            <a:r>
              <a:rPr lang="zh-CN" altLang="en-US" sz="1600" dirty="0"/>
              <a:t>散点图</a:t>
            </a:r>
            <a:r>
              <a:rPr lang="zh-CN" altLang="zh-CN" sz="1600" dirty="0"/>
              <a:t>对比如下</a:t>
            </a:r>
            <a:endParaRPr lang="zh-CN" altLang="zh-CN" sz="1600" dirty="0"/>
          </a:p>
          <a:p>
            <a:endParaRPr lang="zh-CN" altLang="zh-CN" dirty="0"/>
          </a:p>
        </p:txBody>
      </p:sp>
      <p:pic>
        <p:nvPicPr>
          <p:cNvPr id="10" name="图片 9"/>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64935" y="2471448"/>
            <a:ext cx="4308988" cy="1989305"/>
          </a:xfrm>
          <a:prstGeom prst="rect">
            <a:avLst/>
          </a:prstGeom>
          <a:noFill/>
          <a:ln>
            <a:noFill/>
          </a:ln>
        </p:spPr>
      </p:pic>
      <p:pic>
        <p:nvPicPr>
          <p:cNvPr id="13" name="图片 1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7929" y="4463539"/>
            <a:ext cx="4302935" cy="2179378"/>
          </a:xfrm>
          <a:prstGeom prst="rect">
            <a:avLst/>
          </a:prstGeom>
          <a:noFill/>
          <a:ln>
            <a:noFill/>
          </a:ln>
        </p:spPr>
      </p:pic>
      <p:pic>
        <p:nvPicPr>
          <p:cNvPr id="14" name="图片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1102" y="4460753"/>
            <a:ext cx="4302935" cy="2179378"/>
          </a:xfrm>
          <a:prstGeom prst="rect">
            <a:avLst/>
          </a:prstGeom>
          <a:noFill/>
          <a:ln>
            <a:noFill/>
          </a:ln>
        </p:spPr>
      </p:pic>
      <p:pic>
        <p:nvPicPr>
          <p:cNvPr id="15" name="图片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992" y="2467967"/>
            <a:ext cx="4302045" cy="19927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zh-CN" altLang="en-US" dirty="0"/>
              <a:t>项目简介</a:t>
            </a:r>
            <a:endParaRPr lang="zh-CN" altLang="en-US" dirty="0"/>
          </a:p>
        </p:txBody>
      </p:sp>
      <p:sp>
        <p:nvSpPr>
          <p:cNvPr id="23" name="矩形 22"/>
          <p:cNvSpPr/>
          <p:nvPr/>
        </p:nvSpPr>
        <p:spPr>
          <a:xfrm>
            <a:off x="721688" y="1861071"/>
            <a:ext cx="10604608" cy="3340100"/>
          </a:xfrm>
          <a:prstGeom prst="rect">
            <a:avLst/>
          </a:prstGeom>
        </p:spPr>
        <p:txBody>
          <a:bodyPr wrap="square">
            <a:spAutoFit/>
          </a:bodyPr>
          <a:lstStyle/>
          <a:p>
            <a:pPr>
              <a:lnSpc>
                <a:spcPct val="120000"/>
              </a:lnSpc>
            </a:pPr>
            <a:r>
              <a:rPr lang="en-US" altLang="zh-CN" sz="2400" dirty="0">
                <a:latin typeface="宋体" pitchFamily="2" charset="-122"/>
                <a:ea typeface="宋体" pitchFamily="2" charset="-122"/>
              </a:rPr>
              <a:t>    </a:t>
            </a:r>
            <a:r>
              <a:rPr lang="zh-CN" altLang="en-US" sz="2400" dirty="0">
                <a:latin typeface="宋体" pitchFamily="2" charset="-122"/>
                <a:ea typeface="宋体" pitchFamily="2" charset="-122"/>
              </a:rPr>
              <a:t>本</a:t>
            </a:r>
            <a:r>
              <a:rPr lang="zh-CN" altLang="en-US" sz="2400" dirty="0">
                <a:latin typeface="宋体" pitchFamily="2" charset="-122"/>
                <a:ea typeface="宋体" pitchFamily="2" charset="-122"/>
              </a:rPr>
              <a:t>项目是一个</a:t>
            </a:r>
            <a:r>
              <a:rPr lang="zh-CN" altLang="en-US" sz="2800" b="1" dirty="0">
                <a:latin typeface="宋体" pitchFamily="2" charset="-122"/>
                <a:ea typeface="宋体" pitchFamily="2" charset="-122"/>
              </a:rPr>
              <a:t>基于</a:t>
            </a:r>
            <a:r>
              <a:rPr lang="en-US" altLang="zh-CN" sz="2800" b="1" dirty="0">
                <a:latin typeface="宋体" pitchFamily="2" charset="-122"/>
                <a:ea typeface="宋体" pitchFamily="2" charset="-122"/>
              </a:rPr>
              <a:t>Python</a:t>
            </a:r>
            <a:r>
              <a:rPr lang="zh-CN" altLang="en-US" sz="2800" b="1" dirty="0">
                <a:latin typeface="宋体" pitchFamily="2" charset="-122"/>
                <a:ea typeface="宋体" pitchFamily="2" charset="-122"/>
              </a:rPr>
              <a:t>的南京二手房数据采集与可视化分析应用程序</a:t>
            </a:r>
            <a:r>
              <a:rPr lang="zh-CN" altLang="en-US" sz="2400" dirty="0">
                <a:latin typeface="宋体" pitchFamily="2" charset="-122"/>
                <a:ea typeface="宋体" pitchFamily="2" charset="-122"/>
              </a:rPr>
              <a:t>。该程序首先通过网络爬虫采集链家网上所有南京二手房的房源数据，并对采集到的数据进行清洗；然后，对清洗后的数据进行可视化分析，探索隐藏在大量数据背后的规律；最后，采用一个聚类算法对所有二手房数据进行聚类分析，并根据聚类分析的结果，将这些房源大致分类，以对所有数据的概括总结。通过上述分析，可以了解到目前市面上二手房各项基本特征及房源分布情况，为众多的购房者进行购房决策提供了参考。</a:t>
            </a:r>
            <a:endParaRPr lang="zh-CN" altLang="en-US" sz="2400" dirty="0">
              <a:latin typeface="宋体" pitchFamily="2" charset="-122"/>
              <a:ea typeface="宋体"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endParaRPr lang="zh-CN" altLang="en-US" dirty="0"/>
          </a:p>
        </p:txBody>
      </p:sp>
      <p:sp>
        <p:nvSpPr>
          <p:cNvPr id="23" name="矩形 22"/>
          <p:cNvSpPr/>
          <p:nvPr/>
        </p:nvSpPr>
        <p:spPr>
          <a:xfrm>
            <a:off x="119336" y="1251824"/>
            <a:ext cx="6912768" cy="604781"/>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5.2 </a:t>
            </a:r>
            <a:r>
              <a:rPr lang="zh-CN" altLang="en-US" sz="3200" b="1" dirty="0">
                <a:latin typeface="宋体" pitchFamily="2" charset="-122"/>
                <a:ea typeface="宋体" pitchFamily="2" charset="-122"/>
              </a:rPr>
              <a:t>聚类结果</a:t>
            </a:r>
            <a:endParaRPr lang="en-US" altLang="zh-CN" sz="1400" b="1" dirty="0">
              <a:latin typeface="宋体" pitchFamily="2" charset="-122"/>
              <a:ea typeface="宋体" pitchFamily="2" charset="-122"/>
            </a:endParaRPr>
          </a:p>
        </p:txBody>
      </p:sp>
      <p:pic>
        <p:nvPicPr>
          <p:cNvPr id="11" name="图片 10"/>
          <p:cNvPicPr/>
          <p:nvPr/>
        </p:nvPicPr>
        <p:blipFill>
          <a:blip r:embed="rId1"/>
          <a:stretch>
            <a:fillRect/>
          </a:stretch>
        </p:blipFill>
        <p:spPr>
          <a:xfrm>
            <a:off x="1105882" y="2035146"/>
            <a:ext cx="4266198" cy="2304256"/>
          </a:xfrm>
          <a:prstGeom prst="rect">
            <a:avLst/>
          </a:prstGeom>
        </p:spPr>
      </p:pic>
      <p:pic>
        <p:nvPicPr>
          <p:cNvPr id="12" name="图片 11"/>
          <p:cNvPicPr/>
          <p:nvPr/>
        </p:nvPicPr>
        <p:blipFill>
          <a:blip r:embed="rId2"/>
          <a:stretch>
            <a:fillRect/>
          </a:stretch>
        </p:blipFill>
        <p:spPr>
          <a:xfrm>
            <a:off x="6622012" y="2025749"/>
            <a:ext cx="4752528" cy="2304256"/>
          </a:xfrm>
          <a:prstGeom prst="rect">
            <a:avLst/>
          </a:prstGeom>
        </p:spPr>
      </p:pic>
      <p:pic>
        <p:nvPicPr>
          <p:cNvPr id="16" name="图片 15"/>
          <p:cNvPicPr/>
          <p:nvPr/>
        </p:nvPicPr>
        <p:blipFill>
          <a:blip r:embed="rId3"/>
          <a:stretch>
            <a:fillRect/>
          </a:stretch>
        </p:blipFill>
        <p:spPr>
          <a:xfrm>
            <a:off x="55599" y="4377422"/>
            <a:ext cx="4176464" cy="2374424"/>
          </a:xfrm>
          <a:prstGeom prst="rect">
            <a:avLst/>
          </a:prstGeom>
        </p:spPr>
      </p:pic>
      <p:pic>
        <p:nvPicPr>
          <p:cNvPr id="17" name="图片 16"/>
          <p:cNvPicPr/>
          <p:nvPr/>
        </p:nvPicPr>
        <p:blipFill>
          <a:blip r:embed="rId4"/>
          <a:stretch>
            <a:fillRect/>
          </a:stretch>
        </p:blipFill>
        <p:spPr>
          <a:xfrm>
            <a:off x="4265097" y="4377422"/>
            <a:ext cx="3694842" cy="2370701"/>
          </a:xfrm>
          <a:prstGeom prst="rect">
            <a:avLst/>
          </a:prstGeom>
        </p:spPr>
      </p:pic>
      <p:pic>
        <p:nvPicPr>
          <p:cNvPr id="18" name="图片 17"/>
          <p:cNvPicPr/>
          <p:nvPr/>
        </p:nvPicPr>
        <p:blipFill>
          <a:blip r:embed="rId5"/>
          <a:stretch>
            <a:fillRect/>
          </a:stretch>
        </p:blipFill>
        <p:spPr>
          <a:xfrm>
            <a:off x="8015534" y="4381093"/>
            <a:ext cx="4176465" cy="2367030"/>
          </a:xfrm>
          <a:prstGeom prst="rect">
            <a:avLst/>
          </a:prstGeom>
        </p:spPr>
      </p:pic>
      <p:sp>
        <p:nvSpPr>
          <p:cNvPr id="5" name="文本框 4"/>
          <p:cNvSpPr txBox="1"/>
          <p:nvPr/>
        </p:nvSpPr>
        <p:spPr>
          <a:xfrm>
            <a:off x="3107667" y="1718809"/>
            <a:ext cx="288032" cy="369332"/>
          </a:xfrm>
          <a:prstGeom prst="rect">
            <a:avLst/>
          </a:prstGeom>
          <a:noFill/>
        </p:spPr>
        <p:txBody>
          <a:bodyPr wrap="square" rtlCol="0">
            <a:spAutoFit/>
          </a:bodyPr>
          <a:lstStyle/>
          <a:p>
            <a:r>
              <a:rPr lang="en-US" altLang="zh-CN" b="1" dirty="0"/>
              <a:t>0</a:t>
            </a:r>
            <a:endParaRPr lang="zh-CN" altLang="en-US" b="1" dirty="0"/>
          </a:p>
        </p:txBody>
      </p:sp>
      <p:sp>
        <p:nvSpPr>
          <p:cNvPr id="19" name="文本框 18"/>
          <p:cNvSpPr txBox="1"/>
          <p:nvPr/>
        </p:nvSpPr>
        <p:spPr>
          <a:xfrm>
            <a:off x="8998276" y="1671939"/>
            <a:ext cx="288032" cy="369332"/>
          </a:xfrm>
          <a:prstGeom prst="rect">
            <a:avLst/>
          </a:prstGeom>
          <a:noFill/>
        </p:spPr>
        <p:txBody>
          <a:bodyPr wrap="square" rtlCol="0">
            <a:spAutoFit/>
          </a:bodyPr>
          <a:lstStyle/>
          <a:p>
            <a:r>
              <a:rPr lang="en-US" altLang="zh-CN" b="1" dirty="0"/>
              <a:t>1</a:t>
            </a:r>
            <a:endParaRPr lang="zh-CN" altLang="en-US" b="1" dirty="0"/>
          </a:p>
        </p:txBody>
      </p:sp>
      <p:sp>
        <p:nvSpPr>
          <p:cNvPr id="20" name="文本框 19"/>
          <p:cNvSpPr txBox="1"/>
          <p:nvPr/>
        </p:nvSpPr>
        <p:spPr>
          <a:xfrm>
            <a:off x="385224" y="3982320"/>
            <a:ext cx="288032" cy="369332"/>
          </a:xfrm>
          <a:prstGeom prst="rect">
            <a:avLst/>
          </a:prstGeom>
          <a:noFill/>
        </p:spPr>
        <p:txBody>
          <a:bodyPr wrap="square" rtlCol="0">
            <a:spAutoFit/>
          </a:bodyPr>
          <a:lstStyle/>
          <a:p>
            <a:r>
              <a:rPr lang="en-US" altLang="zh-CN" b="1" dirty="0"/>
              <a:t>2</a:t>
            </a:r>
            <a:endParaRPr lang="zh-CN" altLang="en-US" b="1" dirty="0"/>
          </a:p>
        </p:txBody>
      </p:sp>
      <p:sp>
        <p:nvSpPr>
          <p:cNvPr id="21" name="文本框 20"/>
          <p:cNvSpPr txBox="1"/>
          <p:nvPr/>
        </p:nvSpPr>
        <p:spPr>
          <a:xfrm>
            <a:off x="5884924" y="4011761"/>
            <a:ext cx="288032" cy="369332"/>
          </a:xfrm>
          <a:prstGeom prst="rect">
            <a:avLst/>
          </a:prstGeom>
          <a:noFill/>
        </p:spPr>
        <p:txBody>
          <a:bodyPr wrap="square" rtlCol="0">
            <a:spAutoFit/>
          </a:bodyPr>
          <a:lstStyle/>
          <a:p>
            <a:r>
              <a:rPr lang="en-US" altLang="zh-CN" b="1" dirty="0"/>
              <a:t>3</a:t>
            </a:r>
            <a:endParaRPr lang="zh-CN" altLang="en-US" b="1" dirty="0"/>
          </a:p>
        </p:txBody>
      </p:sp>
      <p:sp>
        <p:nvSpPr>
          <p:cNvPr id="22" name="文本框 21"/>
          <p:cNvSpPr txBox="1"/>
          <p:nvPr/>
        </p:nvSpPr>
        <p:spPr>
          <a:xfrm>
            <a:off x="11628276" y="4011761"/>
            <a:ext cx="288032" cy="369332"/>
          </a:xfrm>
          <a:prstGeom prst="rect">
            <a:avLst/>
          </a:prstGeom>
          <a:noFill/>
        </p:spPr>
        <p:txBody>
          <a:bodyPr wrap="square" rtlCol="0">
            <a:spAutoFit/>
          </a:bodyPr>
          <a:lstStyle/>
          <a:p>
            <a:r>
              <a:rPr lang="en-US" altLang="zh-CN" b="1" dirty="0"/>
              <a:t>4</a:t>
            </a:r>
            <a:endParaRPr lang="zh-CN" altLang="en-US" b="1" dirty="0"/>
          </a:p>
        </p:txBody>
      </p:sp>
      <p:sp>
        <p:nvSpPr>
          <p:cNvPr id="15" name="文本框 14"/>
          <p:cNvSpPr txBox="1"/>
          <p:nvPr/>
        </p:nvSpPr>
        <p:spPr>
          <a:xfrm>
            <a:off x="3701735" y="1400531"/>
            <a:ext cx="7362817" cy="369332"/>
          </a:xfrm>
          <a:prstGeom prst="rect">
            <a:avLst/>
          </a:prstGeom>
          <a:noFill/>
        </p:spPr>
        <p:txBody>
          <a:bodyPr wrap="square" rtlCol="0">
            <a:spAutoFit/>
          </a:bodyPr>
          <a:lstStyle/>
          <a:p>
            <a:r>
              <a:rPr lang="zh-CN" altLang="en-US"/>
              <a:t>聚类结果分组</a:t>
            </a:r>
            <a:r>
              <a:rPr lang="en-US" altLang="zh-CN"/>
              <a:t>0</a:t>
            </a:r>
            <a:r>
              <a:rPr lang="zh-CN" altLang="en-US"/>
              <a:t>、</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的区域分布图</a:t>
            </a:r>
            <a:endParaRPr lang="zh-CN"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数据聚类分析</a:t>
            </a:r>
            <a:endParaRPr lang="zh-CN" altLang="en-US" dirty="0"/>
          </a:p>
        </p:txBody>
      </p:sp>
      <p:sp>
        <p:nvSpPr>
          <p:cNvPr id="23" name="矩形 22"/>
          <p:cNvSpPr/>
          <p:nvPr/>
        </p:nvSpPr>
        <p:spPr>
          <a:xfrm>
            <a:off x="335360" y="1418703"/>
            <a:ext cx="6912768" cy="604781"/>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5.3 </a:t>
            </a:r>
            <a:r>
              <a:rPr lang="zh-CN" altLang="en-US" sz="3200" b="1" dirty="0">
                <a:latin typeface="宋体" pitchFamily="2" charset="-122"/>
                <a:ea typeface="宋体" pitchFamily="2" charset="-122"/>
              </a:rPr>
              <a:t>聚类结果分析</a:t>
            </a:r>
            <a:endParaRPr lang="en-US" altLang="zh-CN" sz="1400" b="1" dirty="0">
              <a:latin typeface="宋体" pitchFamily="2" charset="-122"/>
              <a:ea typeface="宋体" pitchFamily="2" charset="-122"/>
            </a:endParaRPr>
          </a:p>
        </p:txBody>
      </p:sp>
      <p:sp>
        <p:nvSpPr>
          <p:cNvPr id="4" name="文本框 3"/>
          <p:cNvSpPr txBox="1"/>
          <p:nvPr/>
        </p:nvSpPr>
        <p:spPr>
          <a:xfrm>
            <a:off x="338400" y="2268087"/>
            <a:ext cx="6042402" cy="4216539"/>
          </a:xfrm>
          <a:prstGeom prst="rect">
            <a:avLst/>
          </a:prstGeom>
          <a:noFill/>
        </p:spPr>
        <p:txBody>
          <a:bodyPr wrap="square" rtlCol="0">
            <a:spAutoFit/>
          </a:bodyPr>
          <a:lstStyle/>
          <a:p>
            <a:r>
              <a:rPr lang="zh-CN" altLang="zh-CN" b="1" dirty="0"/>
              <a:t>根据聚类结果和我们的经验分析，我们大致可以将这</a:t>
            </a:r>
            <a:r>
              <a:rPr lang="en-US" altLang="zh-CN" b="1" dirty="0"/>
              <a:t>20000</a:t>
            </a:r>
            <a:r>
              <a:rPr lang="zh-CN" altLang="zh-CN" b="1" dirty="0"/>
              <a:t>多套房源分为以下</a:t>
            </a:r>
            <a:r>
              <a:rPr lang="en-US" altLang="zh-CN" b="1" dirty="0"/>
              <a:t>4</a:t>
            </a:r>
            <a:r>
              <a:rPr lang="zh-CN" altLang="zh-CN" b="1" dirty="0"/>
              <a:t>类</a:t>
            </a:r>
            <a:r>
              <a:rPr lang="zh-CN" altLang="zh-CN" dirty="0"/>
              <a:t>：</a:t>
            </a:r>
            <a:endParaRPr lang="zh-CN" altLang="zh-CN" dirty="0"/>
          </a:p>
          <a:p>
            <a:pPr lvl="1"/>
            <a:endParaRPr lang="en-US" altLang="zh-CN" dirty="0"/>
          </a:p>
          <a:p>
            <a:pPr lvl="1"/>
            <a:r>
              <a:rPr lang="en-US" altLang="zh-CN" sz="1400" dirty="0"/>
              <a:t>a</a:t>
            </a:r>
            <a:r>
              <a:rPr lang="zh-CN" altLang="zh-CN" sz="1400" dirty="0"/>
              <a:t>、大户型（面积大，总价高），属于第</a:t>
            </a:r>
            <a:r>
              <a:rPr lang="en-US" altLang="zh-CN" sz="1400" dirty="0"/>
              <a:t>0</a:t>
            </a:r>
            <a:r>
              <a:rPr lang="zh-CN" altLang="zh-CN" sz="1400" dirty="0"/>
              <a:t>类。平均面积都在</a:t>
            </a:r>
            <a:r>
              <a:rPr lang="en-US" altLang="zh-CN" sz="1400" dirty="0"/>
              <a:t>200</a:t>
            </a:r>
            <a:r>
              <a:rPr lang="zh-CN" altLang="zh-CN" sz="1400" dirty="0"/>
              <a:t>平以上，这种大户型的房源相对数量较少，主要分布在鼓楼、建邺、江宁、栖霞等地（具体可从各类中的区域分布图可知）。</a:t>
            </a:r>
            <a:endParaRPr lang="en-US" altLang="zh-CN" sz="1400" dirty="0"/>
          </a:p>
          <a:p>
            <a:pPr lvl="1"/>
            <a:endParaRPr lang="zh-CN" altLang="zh-CN" sz="1400" dirty="0"/>
          </a:p>
          <a:p>
            <a:pPr lvl="1"/>
            <a:r>
              <a:rPr lang="en-US" altLang="zh-CN" sz="1400" dirty="0"/>
              <a:t>b</a:t>
            </a:r>
            <a:r>
              <a:rPr lang="zh-CN" altLang="zh-CN" sz="1400" dirty="0"/>
              <a:t>、地段型（单价高），属于第</a:t>
            </a:r>
            <a:r>
              <a:rPr lang="en-US" altLang="zh-CN" sz="1400" dirty="0"/>
              <a:t>2</a:t>
            </a:r>
            <a:r>
              <a:rPr lang="zh-CN" altLang="zh-CN" sz="1400" dirty="0"/>
              <a:t>、</a:t>
            </a:r>
            <a:r>
              <a:rPr lang="en-US" altLang="zh-CN" sz="1400" dirty="0"/>
              <a:t>4</a:t>
            </a:r>
            <a:r>
              <a:rPr lang="zh-CN" altLang="zh-CN" sz="1400" dirty="0"/>
              <a:t>类。这种房源围绕南京市中心位置集中分布，地理位置极好，交通方便，主要分布鼓楼、玄武、建邺、建邺等地（具体可从各类中的区域分布图可知）。</a:t>
            </a:r>
            <a:endParaRPr lang="en-US" altLang="zh-CN" sz="1400" dirty="0"/>
          </a:p>
          <a:p>
            <a:pPr lvl="1"/>
            <a:endParaRPr lang="zh-CN" altLang="zh-CN" sz="1400" dirty="0"/>
          </a:p>
          <a:p>
            <a:pPr lvl="1"/>
            <a:r>
              <a:rPr lang="en-US" altLang="zh-CN" sz="1400" dirty="0"/>
              <a:t>c</a:t>
            </a:r>
            <a:r>
              <a:rPr lang="zh-CN" altLang="zh-CN" sz="1400" dirty="0"/>
              <a:t>、大众蜗居型（面积小、价格相对较低、房源多），属于第</a:t>
            </a:r>
            <a:r>
              <a:rPr lang="en-US" altLang="zh-CN" sz="1400" dirty="0"/>
              <a:t>3</a:t>
            </a:r>
            <a:r>
              <a:rPr lang="zh-CN" altLang="zh-CN" sz="1400" dirty="0"/>
              <a:t>类。这类房源分布范围广，主要围绕在各地铁线两边。典型的区域有秦淮、鼓楼、江宁、玄武、浦口等地。</a:t>
            </a:r>
            <a:endParaRPr lang="en-US" altLang="zh-CN" sz="1400" dirty="0"/>
          </a:p>
          <a:p>
            <a:pPr lvl="1"/>
            <a:endParaRPr lang="zh-CN" altLang="zh-CN" sz="1400" dirty="0"/>
          </a:p>
          <a:p>
            <a:pPr lvl="1"/>
            <a:r>
              <a:rPr lang="en-US" altLang="zh-CN" sz="1400" dirty="0"/>
              <a:t>d</a:t>
            </a:r>
            <a:r>
              <a:rPr lang="zh-CN" altLang="zh-CN" sz="1400" dirty="0"/>
              <a:t>、高性价比型（面积相对大，单价低），属于第</a:t>
            </a:r>
            <a:r>
              <a:rPr lang="en-US" altLang="zh-CN" sz="1400" dirty="0"/>
              <a:t>1</a:t>
            </a:r>
            <a:r>
              <a:rPr lang="zh-CN" altLang="zh-CN" sz="1400" dirty="0"/>
              <a:t>类。典型的区域有栖霞、浦口、江宁等地</a:t>
            </a:r>
            <a:endParaRPr lang="zh-CN" altLang="zh-CN" sz="1400" dirty="0"/>
          </a:p>
          <a:p>
            <a:endParaRPr lang="zh-CN" altLang="zh-CN" b="1" dirty="0"/>
          </a:p>
        </p:txBody>
      </p:sp>
      <p:pic>
        <p:nvPicPr>
          <p:cNvPr id="6" name="图片 5"/>
          <p:cNvPicPr/>
          <p:nvPr/>
        </p:nvPicPr>
        <p:blipFill>
          <a:blip r:embed="rId1"/>
          <a:stretch>
            <a:fillRect/>
          </a:stretch>
        </p:blipFill>
        <p:spPr>
          <a:xfrm>
            <a:off x="6864871" y="2268087"/>
            <a:ext cx="4988729" cy="15302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9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9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9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9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90204" pitchFamily="34" charset="0"/>
              <a:buNone/>
              <a:defRPr/>
            </a:pPr>
            <a:r>
              <a:rPr lang="en-US" sz="8000" dirty="0">
                <a:solidFill>
                  <a:srgbClr val="FFFFFF"/>
                </a:solidFill>
              </a:rPr>
              <a:t>THANKS</a:t>
            </a:r>
            <a:endParaRPr lang="zh-CN" altLang="en-US" sz="8000" dirty="0">
              <a:solidFill>
                <a:srgbClr val="FFFFFF"/>
              </a:solidFill>
            </a:endParaRPr>
          </a:p>
        </p:txBody>
      </p:sp>
      <p:cxnSp>
        <p:nvCxnSpPr>
          <p:cNvPr id="3" name="直接连接符 6"/>
          <p:cNvCxnSpPr>
            <a:cxnSpLocks noChangeShapeType="1"/>
          </p:cNvCxnSpPr>
          <p:nvPr>
            <p:custDataLst>
              <p:tags r:id="rId2"/>
            </p:custDataLst>
          </p:nvPr>
        </p:nvCxnSpPr>
        <p:spPr bwMode="auto">
          <a:xfrm>
            <a:off x="4152900" y="3352800"/>
            <a:ext cx="3848100" cy="0"/>
          </a:xfrm>
          <a:prstGeom prst="line">
            <a:avLst/>
          </a:prstGeom>
          <a:noFill/>
          <a:ln w="12700">
            <a:solidFill>
              <a:schemeClr val="accent1">
                <a:lumMod val="60000"/>
                <a:lumOff val="40000"/>
              </a:schemeClr>
            </a:solidFill>
            <a:round/>
          </a:ln>
          <a:extLst>
            <a:ext uri="{909E8E84-426E-40DD-AFC4-6F175D3DCCD1}">
              <a14:hiddenFill xmlns:a14="http://schemas.microsoft.com/office/drawing/2010/main">
                <a:noFill/>
              </a14:hiddenFill>
            </a:ext>
          </a:extLst>
        </p:spPr>
      </p:cxnSp>
      <p:cxnSp>
        <p:nvCxnSpPr>
          <p:cNvPr id="4" name="直接连接符 8"/>
          <p:cNvCxnSpPr>
            <a:cxnSpLocks noChangeShapeType="1"/>
          </p:cNvCxnSpPr>
          <p:nvPr>
            <p:custDataLst>
              <p:tags r:id="rId3"/>
            </p:custDataLst>
          </p:nvPr>
        </p:nvCxnSpPr>
        <p:spPr bwMode="auto">
          <a:xfrm>
            <a:off x="2930526" y="5346700"/>
            <a:ext cx="6696075" cy="0"/>
          </a:xfrm>
          <a:prstGeom prst="line">
            <a:avLst/>
          </a:prstGeom>
          <a:noFill/>
          <a:ln w="12700">
            <a:solidFill>
              <a:schemeClr val="accent1">
                <a:lumMod val="40000"/>
                <a:lumOff val="60000"/>
              </a:schemeClr>
            </a:solidFill>
            <a:round/>
          </a:ln>
          <a:extLst>
            <a:ext uri="{909E8E84-426E-40DD-AFC4-6F175D3DCCD1}">
              <a14:hiddenFill xmlns:a14="http://schemas.microsoft.com/office/drawing/2010/main">
                <a:noFill/>
              </a14:hiddenFill>
            </a:ext>
          </a:ex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en-US" altLang="zh-CN" dirty="0"/>
              <a:t>PART  TWO</a:t>
            </a:r>
            <a:endParaRPr lang="zh-CN" altLang="en-US" dirty="0"/>
          </a:p>
        </p:txBody>
      </p:sp>
      <p:sp>
        <p:nvSpPr>
          <p:cNvPr id="4" name="文本占位符 3"/>
          <p:cNvSpPr>
            <a:spLocks noGrp="1"/>
          </p:cNvSpPr>
          <p:nvPr>
            <p:ph type="body" sz="quarter" idx="12"/>
          </p:nvPr>
        </p:nvSpPr>
        <p:spPr/>
        <p:txBody>
          <a:bodyPr/>
          <a:lstStyle/>
          <a:p>
            <a:r>
              <a:rPr lang="zh-CN" altLang="en-US" dirty="0"/>
              <a:t>应用技术</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应用技术简介</a:t>
            </a:r>
            <a:endParaRPr lang="zh-CN" altLang="en-US" dirty="0"/>
          </a:p>
        </p:txBody>
      </p:sp>
      <p:sp>
        <p:nvSpPr>
          <p:cNvPr id="23" name="矩形 22"/>
          <p:cNvSpPr/>
          <p:nvPr/>
        </p:nvSpPr>
        <p:spPr>
          <a:xfrm>
            <a:off x="767408" y="1556792"/>
            <a:ext cx="6048672" cy="5056384"/>
          </a:xfrm>
          <a:prstGeom prst="rect">
            <a:avLst/>
          </a:prstGeom>
        </p:spPr>
        <p:txBody>
          <a:bodyPr wrap="square">
            <a:spAutoFit/>
          </a:bodyPr>
          <a:lstStyle/>
          <a:p>
            <a:pPr>
              <a:lnSpc>
                <a:spcPct val="120000"/>
              </a:lnSpc>
            </a:pPr>
            <a:r>
              <a:rPr lang="zh-CN" altLang="en-US" sz="3200" b="1" dirty="0">
                <a:latin typeface="宋体" pitchFamily="2" charset="-122"/>
                <a:ea typeface="宋体" pitchFamily="2" charset="-122"/>
              </a:rPr>
              <a:t>主要应用技术有：</a:t>
            </a:r>
            <a:endParaRPr lang="en-US" altLang="zh-CN" sz="3200" b="1"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a:p>
            <a:pPr>
              <a:lnSpc>
                <a:spcPct val="120000"/>
              </a:lnSpc>
            </a:pPr>
            <a:r>
              <a:rPr lang="en-US" altLang="zh-CN" sz="2400" dirty="0">
                <a:latin typeface="黑体" panose="02010609060101010101" pitchFamily="49" charset="-122"/>
                <a:ea typeface="黑体" panose="02010609060101010101" pitchFamily="49" charset="-122"/>
              </a:rPr>
              <a:t>    1</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网络爬虫技术</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90204" pitchFamily="34" charset="0"/>
              <a:buChar char="•"/>
            </a:pPr>
            <a:r>
              <a:rPr lang="en-US" altLang="zh-CN" sz="2400" dirty="0">
                <a:latin typeface="黑体" panose="02010609060101010101" pitchFamily="49" charset="-122"/>
                <a:ea typeface="黑体" panose="02010609060101010101" pitchFamily="49" charset="-122"/>
              </a:rPr>
              <a:t>Requests</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90204" pitchFamily="34" charset="0"/>
              <a:buChar char="•"/>
            </a:pPr>
            <a:r>
              <a:rPr lang="en-US" altLang="zh-CN" sz="2400" dirty="0" err="1">
                <a:latin typeface="黑体" panose="02010609060101010101" pitchFamily="49" charset="-122"/>
                <a:ea typeface="黑体" panose="02010609060101010101" pitchFamily="49" charset="-122"/>
              </a:rPr>
              <a:t>Beautifulsoup</a:t>
            </a: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2</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数据分析技术</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90204" pitchFamily="34" charset="0"/>
              <a:buChar char="•"/>
            </a:pPr>
            <a:r>
              <a:rPr lang="en-US" altLang="zh-CN" sz="2400" dirty="0" err="1">
                <a:latin typeface="黑体" panose="02010609060101010101" pitchFamily="49" charset="-122"/>
                <a:ea typeface="黑体" panose="02010609060101010101" pitchFamily="49" charset="-122"/>
              </a:rPr>
              <a:t>Numpy</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90204" pitchFamily="34" charset="0"/>
              <a:buChar char="•"/>
            </a:pPr>
            <a:r>
              <a:rPr lang="en-US" altLang="zh-CN" sz="2400" dirty="0">
                <a:latin typeface="黑体" panose="02010609060101010101" pitchFamily="49" charset="-122"/>
                <a:ea typeface="黑体" panose="02010609060101010101" pitchFamily="49" charset="-122"/>
              </a:rPr>
              <a:t>Matplotlib</a:t>
            </a:r>
            <a:endParaRPr lang="en-US" altLang="zh-CN" sz="2400" dirty="0">
              <a:latin typeface="黑体" panose="02010609060101010101" pitchFamily="49" charset="-122"/>
              <a:ea typeface="黑体" panose="02010609060101010101" pitchFamily="49" charset="-122"/>
            </a:endParaRPr>
          </a:p>
          <a:p>
            <a:pPr marL="1257300" lvl="2" indent="-342900">
              <a:lnSpc>
                <a:spcPct val="120000"/>
              </a:lnSpc>
              <a:buFont typeface="Arial" panose="020B0604020202090204" pitchFamily="34" charset="0"/>
              <a:buChar char="•"/>
            </a:pPr>
            <a:r>
              <a:rPr lang="en-US" altLang="zh-CN" sz="2400" dirty="0">
                <a:latin typeface="黑体" panose="02010609060101010101" pitchFamily="49" charset="-122"/>
                <a:ea typeface="黑体" panose="02010609060101010101" pitchFamily="49" charset="-122"/>
              </a:rPr>
              <a:t>Pandas</a:t>
            </a: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a:t>
            </a:r>
            <a:endParaRPr lang="en-US" altLang="zh-CN" sz="2400"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p:txBody>
      </p:sp>
      <p:sp>
        <p:nvSpPr>
          <p:cNvPr id="5" name="矩形 4"/>
          <p:cNvSpPr/>
          <p:nvPr/>
        </p:nvSpPr>
        <p:spPr>
          <a:xfrm>
            <a:off x="5735960" y="1556792"/>
            <a:ext cx="6048672" cy="3726789"/>
          </a:xfrm>
          <a:prstGeom prst="rect">
            <a:avLst/>
          </a:prstGeom>
        </p:spPr>
        <p:txBody>
          <a:bodyPr wrap="square">
            <a:spAutoFit/>
          </a:bodyPr>
          <a:lstStyle/>
          <a:p>
            <a:pPr>
              <a:lnSpc>
                <a:spcPct val="120000"/>
              </a:lnSpc>
            </a:pPr>
            <a:endParaRPr lang="en-US" altLang="zh-CN" sz="3200" b="1"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a:p>
            <a:pPr>
              <a:lnSpc>
                <a:spcPct val="120000"/>
              </a:lnSpc>
            </a:pPr>
            <a:r>
              <a:rPr lang="en-US" altLang="zh-CN" sz="2400" dirty="0">
                <a:latin typeface="黑体" panose="02010609060101010101" pitchFamily="49" charset="-122"/>
                <a:ea typeface="黑体" panose="02010609060101010101" pitchFamily="49" charset="-122"/>
              </a:rPr>
              <a:t>    3</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k-means</a:t>
            </a:r>
            <a:r>
              <a:rPr lang="zh-CN" altLang="en-US" sz="2400" dirty="0">
                <a:latin typeface="黑体" panose="02010609060101010101" pitchFamily="49" charset="-122"/>
                <a:ea typeface="黑体" panose="02010609060101010101" pitchFamily="49" charset="-122"/>
              </a:rPr>
              <a:t>聚类算法</a:t>
            </a:r>
            <a:endParaRPr lang="en-US" altLang="zh-CN" sz="2400" dirty="0">
              <a:latin typeface="黑体" panose="02010609060101010101" pitchFamily="49" charset="-122"/>
              <a:ea typeface="黑体" panose="02010609060101010101" pitchFamily="49" charset="-122"/>
            </a:endParaRPr>
          </a:p>
          <a:p>
            <a:pPr>
              <a:lnSpc>
                <a:spcPct val="120000"/>
              </a:lnSpc>
            </a:pPr>
            <a:endParaRPr lang="en-US" altLang="zh-CN" sz="2400" dirty="0">
              <a:latin typeface="黑体" panose="02010609060101010101" pitchFamily="49" charset="-122"/>
              <a:ea typeface="黑体" panose="02010609060101010101" pitchFamily="49" charset="-122"/>
            </a:endParaRPr>
          </a:p>
          <a:p>
            <a:pPr>
              <a:lnSpc>
                <a:spcPct val="120000"/>
              </a:lnSpc>
            </a:pPr>
            <a:endParaRPr lang="zh-CN" altLang="en-US" sz="24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4</a:t>
            </a:r>
            <a:r>
              <a:rPr lang="zh-CN" altLang="en-US" sz="2400" dirty="0">
                <a:latin typeface="黑体" panose="02010609060101010101" pitchFamily="49" charset="-122"/>
                <a:ea typeface="黑体" panose="02010609060101010101" pitchFamily="49" charset="-122"/>
              </a:rPr>
              <a:t>）高德地图开发者应用</a:t>
            </a:r>
            <a:r>
              <a:rPr lang="en-US" altLang="zh-CN" sz="2400" dirty="0">
                <a:latin typeface="黑体" panose="02010609060101010101" pitchFamily="49" charset="-122"/>
                <a:ea typeface="黑体" panose="02010609060101010101" pitchFamily="49" charset="-122"/>
              </a:rPr>
              <a:t>JS API</a:t>
            </a:r>
            <a:endParaRPr lang="en-US" altLang="zh-CN" sz="2400" dirty="0">
              <a:latin typeface="黑体" panose="02010609060101010101" pitchFamily="49" charset="-122"/>
              <a:ea typeface="黑体" panose="02010609060101010101" pitchFamily="49" charset="-122"/>
            </a:endParaRPr>
          </a:p>
          <a:p>
            <a:pPr>
              <a:lnSpc>
                <a:spcPct val="120000"/>
              </a:lnSpc>
            </a:pPr>
            <a:endParaRPr lang="en-US" altLang="zh-CN" sz="2400"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a:xfrm>
            <a:off x="4915406" y="3890952"/>
            <a:ext cx="2340139" cy="496824"/>
          </a:xfrm>
        </p:spPr>
        <p:txBody>
          <a:bodyPr/>
          <a:lstStyle/>
          <a:p>
            <a:r>
              <a:rPr lang="en-US" altLang="zh-CN" dirty="0"/>
              <a:t>PART  THREE</a:t>
            </a:r>
            <a:endParaRPr lang="zh-CN" altLang="en-US" dirty="0"/>
          </a:p>
        </p:txBody>
      </p:sp>
      <p:sp>
        <p:nvSpPr>
          <p:cNvPr id="4" name="文本占位符 3"/>
          <p:cNvSpPr>
            <a:spLocks noGrp="1"/>
          </p:cNvSpPr>
          <p:nvPr>
            <p:ph type="body" sz="quarter" idx="12"/>
          </p:nvPr>
        </p:nvSpPr>
        <p:spPr/>
        <p:txBody>
          <a:bodyPr/>
          <a:lstStyle/>
          <a:p>
            <a:r>
              <a:rPr lang="zh-CN" altLang="en-US" dirty="0"/>
              <a:t>数据采集及清洗</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数据采集</a:t>
            </a:r>
            <a:endParaRPr lang="zh-CN" altLang="en-US" dirty="0"/>
          </a:p>
        </p:txBody>
      </p:sp>
      <p:sp>
        <p:nvSpPr>
          <p:cNvPr id="23" name="矩形 22"/>
          <p:cNvSpPr/>
          <p:nvPr/>
        </p:nvSpPr>
        <p:spPr>
          <a:xfrm>
            <a:off x="695400" y="1772816"/>
            <a:ext cx="8542664" cy="919867"/>
          </a:xfrm>
          <a:prstGeom prst="rect">
            <a:avLst/>
          </a:prstGeom>
        </p:spPr>
        <p:txBody>
          <a:bodyPr wrap="square">
            <a:spAutoFit/>
          </a:bodyPr>
          <a:lstStyle/>
          <a:p>
            <a:pPr>
              <a:lnSpc>
                <a:spcPct val="120000"/>
              </a:lnSpc>
            </a:pPr>
            <a:endParaRPr lang="en-US" altLang="zh-CN" sz="2400"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p:txBody>
      </p:sp>
      <p:sp>
        <p:nvSpPr>
          <p:cNvPr id="4" name="矩形 3"/>
          <p:cNvSpPr/>
          <p:nvPr/>
        </p:nvSpPr>
        <p:spPr>
          <a:xfrm>
            <a:off x="561080" y="1496575"/>
            <a:ext cx="3570208" cy="1138773"/>
          </a:xfrm>
          <a:prstGeom prst="rect">
            <a:avLst/>
          </a:prstGeom>
        </p:spPr>
        <p:txBody>
          <a:bodyPr wrap="none">
            <a:spAutoFit/>
          </a:bodyPr>
          <a:lstStyle/>
          <a:p>
            <a:r>
              <a:rPr lang="en-US" altLang="zh-CN" sz="2400" b="1" dirty="0">
                <a:latin typeface="宋体" pitchFamily="2" charset="-122"/>
                <a:ea typeface="宋体" pitchFamily="2" charset="-122"/>
              </a:rPr>
              <a:t>3.1</a:t>
            </a:r>
            <a:r>
              <a:rPr lang="zh-CN" altLang="en-US" sz="2400" b="1" dirty="0">
                <a:latin typeface="宋体" pitchFamily="2" charset="-122"/>
                <a:ea typeface="宋体" pitchFamily="2" charset="-122"/>
              </a:rPr>
              <a:t>网站结构分析</a:t>
            </a:r>
            <a:endParaRPr lang="en-US" altLang="zh-CN" sz="2400" b="1" dirty="0">
              <a:latin typeface="宋体" pitchFamily="2" charset="-122"/>
              <a:ea typeface="宋体" pitchFamily="2" charset="-122"/>
            </a:endParaRPr>
          </a:p>
          <a:p>
            <a:endParaRPr lang="en-US" altLang="zh-CN" sz="2000" dirty="0">
              <a:latin typeface="宋体" pitchFamily="2" charset="-122"/>
              <a:ea typeface="宋体" pitchFamily="2" charset="-122"/>
            </a:endParaRPr>
          </a:p>
          <a:p>
            <a:r>
              <a:rPr lang="zh-CN" altLang="en-US" sz="2000" dirty="0">
                <a:latin typeface="宋体" pitchFamily="2" charset="-122"/>
                <a:ea typeface="宋体" pitchFamily="2" charset="-122"/>
              </a:rPr>
              <a:t>链家网二手房信息界面如下</a:t>
            </a:r>
            <a:r>
              <a:rPr lang="zh-CN" altLang="en-US" sz="2400" dirty="0">
                <a:latin typeface="宋体" pitchFamily="2" charset="-122"/>
                <a:ea typeface="宋体" pitchFamily="2" charset="-122"/>
              </a:rPr>
              <a:t>：</a:t>
            </a:r>
            <a:endParaRPr lang="zh-CN" altLang="en-US" sz="2400" dirty="0">
              <a:latin typeface="宋体" pitchFamily="2" charset="-122"/>
              <a:ea typeface="宋体" pitchFamily="2" charset="-122"/>
            </a:endParaRPr>
          </a:p>
        </p:txBody>
      </p:sp>
      <p:pic>
        <p:nvPicPr>
          <p:cNvPr id="6" name="图片 5"/>
          <p:cNvPicPr/>
          <p:nvPr/>
        </p:nvPicPr>
        <p:blipFill>
          <a:blip r:embed="rId1"/>
          <a:stretch>
            <a:fillRect/>
          </a:stretch>
        </p:blipFill>
        <p:spPr>
          <a:xfrm>
            <a:off x="6426764" y="2692683"/>
            <a:ext cx="5049652" cy="1960453"/>
          </a:xfrm>
          <a:prstGeom prst="rect">
            <a:avLst/>
          </a:prstGeom>
        </p:spPr>
      </p:pic>
      <p:pic>
        <p:nvPicPr>
          <p:cNvPr id="7" name="图片 6"/>
          <p:cNvPicPr/>
          <p:nvPr/>
        </p:nvPicPr>
        <p:blipFill>
          <a:blip r:embed="rId2"/>
          <a:stretch>
            <a:fillRect/>
          </a:stretch>
        </p:blipFill>
        <p:spPr>
          <a:xfrm>
            <a:off x="6417672" y="4672903"/>
            <a:ext cx="5040560" cy="1800200"/>
          </a:xfrm>
          <a:prstGeom prst="rect">
            <a:avLst/>
          </a:prstGeom>
        </p:spPr>
      </p:pic>
      <p:pic>
        <p:nvPicPr>
          <p:cNvPr id="8" name="图片 7"/>
          <p:cNvPicPr/>
          <p:nvPr/>
        </p:nvPicPr>
        <p:blipFill>
          <a:blip r:embed="rId3"/>
          <a:stretch>
            <a:fillRect/>
          </a:stretch>
        </p:blipFill>
        <p:spPr>
          <a:xfrm>
            <a:off x="631233" y="2712450"/>
            <a:ext cx="5204157" cy="1960453"/>
          </a:xfrm>
          <a:prstGeom prst="rect">
            <a:avLst/>
          </a:prstGeom>
        </p:spPr>
      </p:pic>
      <p:pic>
        <p:nvPicPr>
          <p:cNvPr id="9" name="图片 8"/>
          <p:cNvPicPr/>
          <p:nvPr/>
        </p:nvPicPr>
        <p:blipFill>
          <a:blip r:embed="rId4"/>
          <a:stretch>
            <a:fillRect/>
          </a:stretch>
        </p:blipFill>
        <p:spPr>
          <a:xfrm>
            <a:off x="631232" y="4692670"/>
            <a:ext cx="5204157" cy="18002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数据采集</a:t>
            </a:r>
            <a:endParaRPr lang="zh-CN" altLang="en-US" dirty="0"/>
          </a:p>
        </p:txBody>
      </p:sp>
      <p:sp>
        <p:nvSpPr>
          <p:cNvPr id="23" name="矩形 22"/>
          <p:cNvSpPr/>
          <p:nvPr/>
        </p:nvSpPr>
        <p:spPr>
          <a:xfrm>
            <a:off x="731404" y="1412776"/>
            <a:ext cx="10729192" cy="5942781"/>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3.2</a:t>
            </a:r>
            <a:r>
              <a:rPr lang="zh-CN" altLang="en-US" sz="3200" b="1" dirty="0">
                <a:latin typeface="宋体" pitchFamily="2" charset="-122"/>
                <a:ea typeface="宋体" pitchFamily="2" charset="-122"/>
              </a:rPr>
              <a:t>目标数据：</a:t>
            </a:r>
            <a:endParaRPr lang="en-US" altLang="zh-CN" sz="3200" b="1"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a:p>
            <a:pPr>
              <a:lnSpc>
                <a:spcPct val="120000"/>
              </a:lnSpc>
            </a:pPr>
            <a:r>
              <a:rPr lang="zh-CN" altLang="en-US" sz="2400" dirty="0">
                <a:latin typeface="宋体" pitchFamily="2" charset="-122"/>
                <a:ea typeface="宋体" pitchFamily="2" charset="-122"/>
              </a:rPr>
              <a:t>   我们需要采集的目标数据就在该页面，包括基本信息、房屋属性和交易属性三大类。各类信息包括的数据项如下：</a:t>
            </a:r>
            <a:endParaRPr lang="zh-CN" altLang="en-US" sz="2400" dirty="0">
              <a:latin typeface="宋体" pitchFamily="2" charset="-122"/>
              <a:ea typeface="宋体" pitchFamily="2" charset="-122"/>
            </a:endParaRPr>
          </a:p>
          <a:p>
            <a:pPr marL="1257300" lvl="2" indent="-342900">
              <a:lnSpc>
                <a:spcPct val="120000"/>
              </a:lnSpc>
              <a:buFont typeface="Arial" panose="020B0604020202090204" pitchFamily="34" charset="0"/>
              <a:buChar char="•"/>
            </a:pPr>
            <a:r>
              <a:rPr lang="zh-CN" altLang="en-US" sz="2400" dirty="0">
                <a:latin typeface="宋体" pitchFamily="2" charset="-122"/>
                <a:ea typeface="宋体" pitchFamily="2" charset="-122"/>
              </a:rPr>
              <a:t>基本信息：小区名称、所在区域、总价、单价。</a:t>
            </a:r>
            <a:endParaRPr lang="zh-CN" altLang="en-US" sz="2400" dirty="0">
              <a:latin typeface="宋体" pitchFamily="2" charset="-122"/>
              <a:ea typeface="宋体" pitchFamily="2" charset="-122"/>
            </a:endParaRPr>
          </a:p>
          <a:p>
            <a:pPr marL="1257300" lvl="2" indent="-342900">
              <a:lnSpc>
                <a:spcPct val="120000"/>
              </a:lnSpc>
              <a:buFont typeface="Arial" panose="020B0604020202090204" pitchFamily="34" charset="0"/>
              <a:buChar char="•"/>
            </a:pPr>
            <a:r>
              <a:rPr lang="zh-CN" altLang="en-US" sz="2400" dirty="0">
                <a:latin typeface="宋体" pitchFamily="2" charset="-122"/>
                <a:ea typeface="宋体" pitchFamily="2" charset="-122"/>
              </a:rPr>
              <a:t>房屋属性：房屋户型、所在楼层、建筑面积、户型结构、套内面积、    建筑类型、房屋朝向、建筑结构、装修情况、梯户比例、配备电梯、产权年限。</a:t>
            </a:r>
            <a:endParaRPr lang="zh-CN" altLang="en-US" sz="2400" dirty="0">
              <a:latin typeface="宋体" pitchFamily="2" charset="-122"/>
              <a:ea typeface="宋体" pitchFamily="2" charset="-122"/>
            </a:endParaRPr>
          </a:p>
          <a:p>
            <a:pPr marL="1257300" lvl="2" indent="-342900">
              <a:lnSpc>
                <a:spcPct val="120000"/>
              </a:lnSpc>
              <a:buFont typeface="Arial" panose="020B0604020202090204" pitchFamily="34" charset="0"/>
              <a:buChar char="•"/>
            </a:pPr>
            <a:r>
              <a:rPr lang="zh-CN" altLang="en-US" sz="2400" dirty="0">
                <a:latin typeface="宋体" pitchFamily="2" charset="-122"/>
                <a:ea typeface="宋体" pitchFamily="2" charset="-122"/>
              </a:rPr>
              <a:t>交易属性：挂牌时间、交易权属、上次交易、房屋用途、房屋年限、产权所属、抵押信息、房本备件。</a:t>
            </a:r>
            <a:endParaRPr lang="zh-CN" altLang="en-US" sz="2400"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2"/>
          </p:nvPr>
        </p:nvSpPr>
        <p:spPr>
          <a:xfrm>
            <a:off x="1437592" y="348250"/>
            <a:ext cx="4874432" cy="488462"/>
          </a:xfrm>
        </p:spPr>
        <p:txBody>
          <a:bodyPr/>
          <a:lstStyle/>
          <a:p>
            <a:r>
              <a:rPr lang="zh-CN" altLang="en-US" dirty="0"/>
              <a:t>数据清洗</a:t>
            </a:r>
            <a:endParaRPr lang="zh-CN" altLang="en-US" dirty="0"/>
          </a:p>
        </p:txBody>
      </p:sp>
      <p:sp>
        <p:nvSpPr>
          <p:cNvPr id="23" name="矩形 22"/>
          <p:cNvSpPr/>
          <p:nvPr/>
        </p:nvSpPr>
        <p:spPr>
          <a:xfrm>
            <a:off x="623392" y="1484784"/>
            <a:ext cx="4392488" cy="2185406"/>
          </a:xfrm>
          <a:prstGeom prst="rect">
            <a:avLst/>
          </a:prstGeom>
        </p:spPr>
        <p:txBody>
          <a:bodyPr wrap="square">
            <a:spAutoFit/>
          </a:bodyPr>
          <a:lstStyle/>
          <a:p>
            <a:pPr>
              <a:lnSpc>
                <a:spcPct val="120000"/>
              </a:lnSpc>
            </a:pPr>
            <a:r>
              <a:rPr lang="en-US" altLang="zh-CN" sz="3200" b="1" dirty="0">
                <a:latin typeface="宋体" pitchFamily="2" charset="-122"/>
                <a:ea typeface="宋体" pitchFamily="2" charset="-122"/>
              </a:rPr>
              <a:t>3.3</a:t>
            </a:r>
            <a:r>
              <a:rPr lang="zh-CN" altLang="en-US" sz="3200" b="1" dirty="0">
                <a:latin typeface="宋体" pitchFamily="2" charset="-122"/>
                <a:ea typeface="宋体" pitchFamily="2" charset="-122"/>
              </a:rPr>
              <a:t>数据清洗</a:t>
            </a:r>
            <a:endParaRPr lang="en-US" altLang="zh-CN" sz="3200" b="1" dirty="0">
              <a:latin typeface="宋体" pitchFamily="2" charset="-122"/>
              <a:ea typeface="宋体" pitchFamily="2" charset="-122"/>
            </a:endParaRPr>
          </a:p>
          <a:p>
            <a:pPr>
              <a:lnSpc>
                <a:spcPct val="120000"/>
              </a:lnSpc>
            </a:pPr>
            <a:endParaRPr lang="en-US" altLang="zh-CN" sz="2400" dirty="0">
              <a:latin typeface="宋体" pitchFamily="2" charset="-122"/>
              <a:ea typeface="宋体" pitchFamily="2" charset="-122"/>
            </a:endParaRPr>
          </a:p>
          <a:p>
            <a:pPr>
              <a:lnSpc>
                <a:spcPct val="120000"/>
              </a:lnSpc>
            </a:pPr>
            <a:r>
              <a:rPr lang="zh-CN" altLang="en-US" sz="2000" dirty="0">
                <a:latin typeface="宋体" pitchFamily="2" charset="-122"/>
                <a:ea typeface="宋体" pitchFamily="2" charset="-122"/>
              </a:rPr>
              <a:t>    对于爬虫程序爬下来的数据并不能直接进行数据分析，需要先去掉一些“脏”数据，修正一些错误数据。</a:t>
            </a:r>
            <a:endParaRPr lang="en-US" altLang="zh-CN" sz="2000" dirty="0">
              <a:latin typeface="宋体" pitchFamily="2" charset="-122"/>
              <a:ea typeface="宋体" pitchFamily="2" charset="-122"/>
            </a:endParaRPr>
          </a:p>
        </p:txBody>
      </p:sp>
      <p:pic>
        <p:nvPicPr>
          <p:cNvPr id="5" name="图片 4"/>
          <p:cNvPicPr/>
          <p:nvPr/>
        </p:nvPicPr>
        <p:blipFill>
          <a:blip r:embed="rId1"/>
          <a:stretch>
            <a:fillRect/>
          </a:stretch>
        </p:blipFill>
        <p:spPr>
          <a:xfrm>
            <a:off x="5951984" y="1916832"/>
            <a:ext cx="5274310" cy="2014220"/>
          </a:xfrm>
          <a:prstGeom prst="rect">
            <a:avLst/>
          </a:prstGeom>
        </p:spPr>
      </p:pic>
      <p:pic>
        <p:nvPicPr>
          <p:cNvPr id="6" name="图片 5"/>
          <p:cNvPicPr/>
          <p:nvPr/>
        </p:nvPicPr>
        <p:blipFill>
          <a:blip r:embed="rId2"/>
          <a:stretch>
            <a:fillRect/>
          </a:stretch>
        </p:blipFill>
        <p:spPr>
          <a:xfrm>
            <a:off x="5951984" y="4293096"/>
            <a:ext cx="5274310" cy="1704340"/>
          </a:xfrm>
          <a:prstGeom prst="rect">
            <a:avLst/>
          </a:prstGeom>
        </p:spPr>
      </p:pic>
      <p:sp>
        <p:nvSpPr>
          <p:cNvPr id="4" name="文本框 3"/>
          <p:cNvSpPr txBox="1"/>
          <p:nvPr/>
        </p:nvSpPr>
        <p:spPr>
          <a:xfrm>
            <a:off x="8256240" y="3931052"/>
            <a:ext cx="1584176" cy="276999"/>
          </a:xfrm>
          <a:prstGeom prst="rect">
            <a:avLst/>
          </a:prstGeom>
          <a:noFill/>
        </p:spPr>
        <p:txBody>
          <a:bodyPr wrap="square" rtlCol="0">
            <a:spAutoFit/>
          </a:bodyPr>
          <a:lstStyle/>
          <a:p>
            <a:r>
              <a:rPr lang="zh-CN" altLang="en-US" sz="1200" dirty="0">
                <a:solidFill>
                  <a:schemeClr val="tx1">
                    <a:lumMod val="50000"/>
                  </a:schemeClr>
                </a:solidFill>
                <a:latin typeface="黑体" panose="02010609060101010101" pitchFamily="49" charset="-122"/>
                <a:ea typeface="黑体" panose="02010609060101010101" pitchFamily="49" charset="-122"/>
              </a:rPr>
              <a:t>数据清洗前</a:t>
            </a:r>
            <a:endParaRPr lang="zh-CN" altLang="en-US" sz="1200" dirty="0">
              <a:solidFill>
                <a:schemeClr val="tx1">
                  <a:lumMod val="50000"/>
                </a:schemeClr>
              </a:solidFill>
              <a:latin typeface="黑体" panose="02010609060101010101" pitchFamily="49" charset="-122"/>
              <a:ea typeface="黑体" panose="02010609060101010101" pitchFamily="49" charset="-122"/>
            </a:endParaRPr>
          </a:p>
        </p:txBody>
      </p:sp>
      <p:sp>
        <p:nvSpPr>
          <p:cNvPr id="8" name="文本框 7"/>
          <p:cNvSpPr txBox="1"/>
          <p:nvPr/>
        </p:nvSpPr>
        <p:spPr>
          <a:xfrm>
            <a:off x="8256240" y="5996149"/>
            <a:ext cx="1584176" cy="276999"/>
          </a:xfrm>
          <a:prstGeom prst="rect">
            <a:avLst/>
          </a:prstGeom>
          <a:noFill/>
        </p:spPr>
        <p:txBody>
          <a:bodyPr wrap="square" rtlCol="0">
            <a:spAutoFit/>
          </a:bodyPr>
          <a:lstStyle/>
          <a:p>
            <a:r>
              <a:rPr lang="zh-CN" altLang="en-US" sz="1200" dirty="0">
                <a:solidFill>
                  <a:schemeClr val="tx1">
                    <a:lumMod val="50000"/>
                  </a:schemeClr>
                </a:solidFill>
                <a:latin typeface="黑体" panose="02010609060101010101" pitchFamily="49" charset="-122"/>
                <a:ea typeface="黑体" panose="02010609060101010101" pitchFamily="49" charset="-122"/>
              </a:rPr>
              <a:t>数据清洗后</a:t>
            </a:r>
            <a:endParaRPr lang="zh-CN" altLang="en-US" sz="1200" dirty="0">
              <a:solidFill>
                <a:schemeClr val="tx1">
                  <a:lumMod val="50000"/>
                </a:schemeClr>
              </a:solidFill>
              <a:latin typeface="黑体" panose="02010609060101010101" pitchFamily="49" charset="-122"/>
              <a:ea typeface="黑体" panose="02010609060101010101" pitchFamily="49" charset="-122"/>
            </a:endParaRPr>
          </a:p>
        </p:txBody>
      </p:sp>
    </p:spTree>
  </p:cSld>
  <p:clrMapOvr>
    <a:masterClrMapping/>
  </p:clrMapOvr>
</p:sld>
</file>

<file path=ppt/tags/tag1.xml><?xml version="1.0" encoding="utf-8"?>
<p:tagLst xmlns:p="http://schemas.openxmlformats.org/presentationml/2006/main">
  <p:tag name="MH" val="20160508133540"/>
  <p:tag name="MH_LIBRARY" val="GRAPHIC"/>
  <p:tag name="MH_ORDER" val="矩形 4"/>
</p:tagLst>
</file>

<file path=ppt/tags/tag2.xml><?xml version="1.0" encoding="utf-8"?>
<p:tagLst xmlns:p="http://schemas.openxmlformats.org/presentationml/2006/main">
  <p:tag name="MH" val="20160508133540"/>
  <p:tag name="MH_LIBRARY" val="GRAPHIC"/>
  <p:tag name="MH_ORDER" val="直接连接符 6"/>
</p:tagLst>
</file>

<file path=ppt/tags/tag3.xml><?xml version="1.0" encoding="utf-8"?>
<p:tagLst xmlns:p="http://schemas.openxmlformats.org/presentationml/2006/main">
  <p:tag name="MH" val="20160508133540"/>
  <p:tag name="MH_LIBRARY" val="GRAPHIC"/>
  <p:tag name="MH_ORDER" val="直接连接符 8"/>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0</TotalTime>
  <Words>4380</Words>
  <Application>WPS 演示</Application>
  <PresentationFormat>宽屏</PresentationFormat>
  <Paragraphs>423</Paragraphs>
  <Slides>32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Arial</vt:lpstr>
      <vt:lpstr>宋体</vt:lpstr>
      <vt:lpstr>Wingdings</vt:lpstr>
      <vt:lpstr>Calibri</vt:lpstr>
      <vt:lpstr>汉仪书宋二KW</vt:lpstr>
      <vt:lpstr>微软雅黑</vt:lpstr>
      <vt:lpstr>华文细黑</vt:lpstr>
      <vt:lpstr>黑体-简</vt:lpstr>
      <vt:lpstr>黑体</vt:lpstr>
      <vt:lpstr>宋体</vt:lpstr>
      <vt:lpstr>Arial Unicode MS</vt:lpstr>
      <vt:lpstr>Arial Narrow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林肯老师</cp:lastModifiedBy>
  <cp:revision>345</cp:revision>
  <dcterms:created xsi:type="dcterms:W3CDTF">2024-08-17T11:02:42Z</dcterms:created>
  <dcterms:modified xsi:type="dcterms:W3CDTF">2024-08-17T11:02:42Z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A7BD426B0F7BA3FBDF82C066176393C6_42</vt:lpwstr>
  </property>
  <property fmtid="{D5CDD505-2E9C-101B-9397-08002B2CF9AE}" pid="3" name="KSOProductBuildVer">
    <vt:lpwstr>2052-6.7.1.8828</vt:lpwstr>
  </property>
</Properties>
</file>